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63" r:id="rId3"/>
    <p:sldId id="258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324" r:id="rId14"/>
    <p:sldId id="315" r:id="rId15"/>
    <p:sldId id="316" r:id="rId16"/>
    <p:sldId id="317" r:id="rId17"/>
    <p:sldId id="271" r:id="rId18"/>
    <p:sldId id="272" r:id="rId19"/>
    <p:sldId id="275" r:id="rId20"/>
    <p:sldId id="276" r:id="rId21"/>
    <p:sldId id="325" r:id="rId22"/>
    <p:sldId id="277" r:id="rId23"/>
    <p:sldId id="278" r:id="rId24"/>
    <p:sldId id="280" r:id="rId25"/>
    <p:sldId id="279" r:id="rId26"/>
    <p:sldId id="281" r:id="rId27"/>
    <p:sldId id="321" r:id="rId28"/>
    <p:sldId id="282" r:id="rId29"/>
    <p:sldId id="283" r:id="rId30"/>
    <p:sldId id="284" r:id="rId31"/>
    <p:sldId id="285" r:id="rId32"/>
    <p:sldId id="322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300" r:id="rId41"/>
    <p:sldId id="296" r:id="rId42"/>
    <p:sldId id="297" r:id="rId43"/>
    <p:sldId id="298" r:id="rId44"/>
    <p:sldId id="299" r:id="rId45"/>
    <p:sldId id="301" r:id="rId46"/>
    <p:sldId id="323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  <p:sldId id="319" r:id="rId57"/>
    <p:sldId id="312" r:id="rId58"/>
    <p:sldId id="318" r:id="rId59"/>
    <p:sldId id="326" r:id="rId60"/>
    <p:sldId id="259" r:id="rId61"/>
    <p:sldId id="308" r:id="rId62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7" autoAdjust="0"/>
  </p:normalViewPr>
  <p:slideViewPr>
    <p:cSldViewPr snapToGrid="0" snapToObjects="1">
      <p:cViewPr varScale="1">
        <p:scale>
          <a:sx n="88" d="100"/>
          <a:sy n="88" d="100"/>
        </p:scale>
        <p:origin x="66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B54E7-7B3B-6447-87A7-6F61AFEB97DE}" type="datetime1">
              <a:rPr lang="ru-RU" smtClean="0"/>
              <a:pPr/>
              <a:t>24.06.2019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BEB8-9D51-0246-A912-359EB5144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81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AC2D7-9AF6-9F4F-BF22-AD1F2ADA7833}" type="datetime1">
              <a:rPr lang="ru-RU" smtClean="0"/>
              <a:pPr/>
              <a:t>24.06.2019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B0306-77BC-DA46-90D6-686ADC46B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68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3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A48E8C-2172-D34F-9B32-5CA18080D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685800" y="581819"/>
            <a:ext cx="7772400" cy="130420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886019"/>
            <a:ext cx="6400800" cy="615447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 (Компания)</a:t>
            </a:r>
          </a:p>
        </p:txBody>
      </p:sp>
    </p:spTree>
    <p:extLst>
      <p:ext uri="{BB962C8B-B14F-4D97-AF65-F5344CB8AC3E}">
        <p14:creationId xmlns:p14="http://schemas.microsoft.com/office/powerpoint/2010/main" val="182611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7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3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62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2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2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5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2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9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9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F8A9EB-77A1-754C-9D81-D1730D9AA3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9773854-696D-F441-909B-E2680A1F32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48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67511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Самый лучший GEODIST() к западу от Рио-Гранде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0336"/>
            <a:ext cx="6400800" cy="57956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Андрей Аксенов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побежали, и я побежал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где зарыты тормоза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D =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b="1" dirty="0">
                <a:solidFill>
                  <a:srgbClr val="09885A"/>
                </a:solidFill>
                <a:latin typeface="Consolas" panose="020B0609020204030204" pitchFamily="49" charset="0"/>
              </a:rPr>
              <a:t>6384000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dlat2 =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0.5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(lat1 - lat2);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dlon2 =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0.5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(lon1 - lon2);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 =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(dlat2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cos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(lat1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(lat2) *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(dlon2));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 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asin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(a)));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)(D * 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08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Обычное решение, обычные беды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Side note: </a:t>
            </a:r>
            <a:r>
              <a:rPr lang="ru-RU" dirty="0" smtClean="0"/>
              <a:t>зачем</a:t>
            </a:r>
            <a:r>
              <a:rPr lang="en-US" dirty="0" smtClean="0"/>
              <a:t> </a:t>
            </a:r>
            <a:r>
              <a:rPr lang="ru-RU" dirty="0" smtClean="0"/>
              <a:t>вдруг </a:t>
            </a:r>
            <a:r>
              <a:rPr lang="en-US" b="1" dirty="0" smtClean="0"/>
              <a:t>double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ru-RU" i="1" dirty="0" smtClean="0">
                <a:solidFill>
                  <a:srgbClr val="FF0000"/>
                </a:solidFill>
              </a:rPr>
              <a:t>Иногда</a:t>
            </a:r>
            <a:r>
              <a:rPr lang="ru-RU" dirty="0" smtClean="0"/>
              <a:t> не </a:t>
            </a:r>
            <a:r>
              <a:rPr lang="ru-RU" dirty="0" smtClean="0"/>
              <a:t>хватает точности</a:t>
            </a:r>
            <a:r>
              <a:rPr lang="en-US" dirty="0" smtClean="0"/>
              <a:t> float</a:t>
            </a:r>
            <a:r>
              <a:rPr lang="ru-RU" dirty="0" smtClean="0"/>
              <a:t>, вроде как</a:t>
            </a:r>
          </a:p>
          <a:p>
            <a:pPr lvl="1"/>
            <a:r>
              <a:rPr lang="ru-RU" dirty="0" smtClean="0"/>
              <a:t>Как ни странно, сегодня не так медленно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Perf issue:</a:t>
            </a:r>
            <a:r>
              <a:rPr lang="ru-RU" dirty="0" smtClean="0"/>
              <a:t> зачем</a:t>
            </a:r>
            <a:r>
              <a:rPr lang="en-US" dirty="0" smtClean="0"/>
              <a:t> sin, cos?</a:t>
            </a:r>
            <a:r>
              <a:rPr lang="ru-RU" dirty="0" smtClean="0"/>
              <a:t> </a:t>
            </a:r>
            <a:r>
              <a:rPr lang="en-US" dirty="0" smtClean="0"/>
              <a:t>(troll)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=&gt;</a:t>
            </a:r>
            <a:r>
              <a:rPr lang="ru-RU" dirty="0" smtClean="0"/>
              <a:t> Не </a:t>
            </a:r>
            <a:r>
              <a:rPr lang="ru-RU" dirty="0" err="1" smtClean="0"/>
              <a:t>суперточно</a:t>
            </a:r>
            <a:r>
              <a:rPr lang="ru-RU" dirty="0" smtClean="0"/>
              <a:t>, но вроде </a:t>
            </a:r>
            <a:r>
              <a:rPr lang="en-US" dirty="0" smtClean="0"/>
              <a:t>good enough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=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ru-RU" dirty="0" smtClean="0"/>
              <a:t>Н</a:t>
            </a:r>
            <a:r>
              <a:rPr lang="ru-RU" dirty="0" smtClean="0"/>
              <a:t>е супербыстро,</a:t>
            </a:r>
            <a:r>
              <a:rPr lang="en-US" dirty="0" smtClean="0"/>
              <a:t> ~2.8s/~200Mcalls,</a:t>
            </a:r>
            <a:r>
              <a:rPr lang="ru-RU" dirty="0" smtClean="0"/>
              <a:t> </a:t>
            </a:r>
            <a:r>
              <a:rPr lang="ru-RU" dirty="0" err="1" smtClean="0"/>
              <a:t>хнык</a:t>
            </a:r>
            <a:r>
              <a:rPr lang="en-US" dirty="0" smtClean="0"/>
              <a:t>…</a:t>
            </a:r>
          </a:p>
          <a:p>
            <a:r>
              <a:rPr lang="ru-RU" dirty="0" smtClean="0"/>
              <a:t>Можно </a:t>
            </a:r>
            <a:r>
              <a:rPr lang="ru-RU" dirty="0"/>
              <a:t>ли </a:t>
            </a:r>
            <a:r>
              <a:rPr lang="ru-RU" dirty="0" smtClean="0"/>
              <a:t>получше</a:t>
            </a:r>
            <a:r>
              <a:rPr lang="en-US" dirty="0" smtClean="0"/>
              <a:t>?</a:t>
            </a:r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50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Ellipsoid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Земля же НЕ круглая даже</a:t>
            </a:r>
          </a:p>
          <a:p>
            <a:r>
              <a:rPr lang="ru-RU" dirty="0" smtClean="0"/>
              <a:t>Земля же хотя бы эллипсоид (</a:t>
            </a:r>
            <a:r>
              <a:rPr lang="en-US" dirty="0" smtClean="0"/>
              <a:t>WGS84 </a:t>
            </a:r>
            <a:r>
              <a:rPr lang="en-US" dirty="0" err="1" smtClean="0"/>
              <a:t>ftw</a:t>
            </a:r>
            <a:r>
              <a:rPr lang="en-US" dirty="0" smtClean="0"/>
              <a:t>)</a:t>
            </a:r>
          </a:p>
          <a:p>
            <a:pPr lvl="1"/>
            <a:r>
              <a:rPr lang="ru-RU" dirty="0" smtClean="0"/>
              <a:t>Может, так точнее?</a:t>
            </a:r>
          </a:p>
          <a:p>
            <a:pPr lvl="1"/>
            <a:r>
              <a:rPr lang="ru-RU" dirty="0" smtClean="0"/>
              <a:t>Может, так быстрее</a:t>
            </a:r>
            <a:r>
              <a:rPr lang="en-US" dirty="0" smtClean="0"/>
              <a:t>?</a:t>
            </a:r>
          </a:p>
          <a:p>
            <a:r>
              <a:rPr lang="ru-RU" dirty="0" smtClean="0"/>
              <a:t>Ок, просто расстояние по эллипсу</a:t>
            </a:r>
            <a:endParaRPr lang="ru-RU" dirty="0"/>
          </a:p>
          <a:p>
            <a:r>
              <a:rPr lang="ru-RU" dirty="0" smtClean="0"/>
              <a:t>Несложно же небось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18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Внезапно</a:t>
            </a:r>
            <a:r>
              <a:rPr lang="en-US" dirty="0" smtClean="0"/>
              <a:t>, </a:t>
            </a:r>
            <a:r>
              <a:rPr lang="en-US" dirty="0" err="1" smtClean="0"/>
              <a:t>ReverseVincenty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9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reverse: compute </a:t>
            </a:r>
            <a:r>
              <a:rPr lang="ru-RU" sz="9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lat2,lon2) from (lat1,lon1) + heading (A1) + distance! Use WGS-84 </a:t>
            </a:r>
            <a:endParaRPr lang="ru-RU" sz="9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a =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6343000.0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b =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6356752.3142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f =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298.257223563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. . . </a:t>
            </a:r>
            <a:endParaRPr lang="ru-RU" sz="9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sinA1 = </a:t>
            </a:r>
            <a:r>
              <a:rPr lang="en-US" sz="900" dirty="0" smtClean="0">
                <a:solidFill>
                  <a:srgbClr val="795E26"/>
                </a:solidFill>
                <a:latin typeface="Consolas" panose="020B0609020204030204" pitchFamily="49" charset="0"/>
              </a:rPr>
              <a:t>sin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(A1);  </a:t>
            </a: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cosA1 = </a:t>
            </a:r>
            <a:r>
              <a:rPr lang="en-US" sz="900" dirty="0" smtClean="0">
                <a:solidFill>
                  <a:srgbClr val="795E26"/>
                </a:solidFill>
                <a:latin typeface="Consolas" panose="020B0609020204030204" pitchFamily="49" charset="0"/>
              </a:rPr>
              <a:t>cos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(A1); </a:t>
            </a: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tanU1 = (</a:t>
            </a:r>
            <a:r>
              <a:rPr lang="en-US" sz="900" dirty="0" smtClean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- f) * </a:t>
            </a:r>
            <a:r>
              <a:rPr lang="en-US" sz="900" dirty="0" smtClean="0">
                <a:solidFill>
                  <a:srgbClr val="795E26"/>
                </a:solidFill>
                <a:latin typeface="Consolas" panose="020B0609020204030204" pitchFamily="49" charset="0"/>
              </a:rPr>
              <a:t>tan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(lat1);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cosU1 = </a:t>
            </a:r>
            <a:r>
              <a:rPr lang="en-US" sz="900" dirty="0" smtClean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900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smtClean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tanU1 * tanU1), sinU1 = tanU1 * cosU1;</a:t>
            </a:r>
            <a:r>
              <a:rPr lang="ru-RU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sigma1 = </a:t>
            </a:r>
            <a:r>
              <a:rPr lang="en-US" sz="900" dirty="0" smtClean="0">
                <a:solidFill>
                  <a:srgbClr val="795E26"/>
                </a:solidFill>
                <a:latin typeface="Consolas" panose="020B0609020204030204" pitchFamily="49" charset="0"/>
              </a:rPr>
              <a:t>atan2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(tanU1, cosA1);</a:t>
            </a:r>
            <a:endParaRPr lang="ru-RU" sz="9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cosU1 * sinA1;</a:t>
            </a:r>
            <a:r>
              <a:rPr lang="ru-RU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cosSqA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uSq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cosSqA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* (a * a - b * b) / (b * b);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A =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uSq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16384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(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4096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uSq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(-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768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uSq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(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320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175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uSq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)));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B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uSq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1024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(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256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uSq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(-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128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uSq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(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74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47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uSq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)));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sigma = s / (b * A),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sigmaP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PI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cos2SigmaM =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sinSigma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cosSigma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smtClean="0">
                <a:solidFill>
                  <a:srgbClr val="09885A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srgbClr val="795E26"/>
                </a:solidFill>
                <a:latin typeface="Consolas" panose="020B0609020204030204" pitchFamily="49" charset="0"/>
              </a:rPr>
              <a:t>fabs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(sigma -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sigmaP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&gt;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1e-12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cos2SigmaM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900" dirty="0">
                <a:solidFill>
                  <a:srgbClr val="795E26"/>
                </a:solidFill>
                <a:latin typeface="Consolas" panose="020B0609020204030204" pitchFamily="49" charset="0"/>
              </a:rPr>
              <a:t>cos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sigma1 + sigma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sinSigma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900" dirty="0">
                <a:solidFill>
                  <a:srgbClr val="795E26"/>
                </a:solidFill>
                <a:latin typeface="Consolas" panose="020B0609020204030204" pitchFamily="49" charset="0"/>
              </a:rPr>
              <a:t>sin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(sigma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cosSigma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900" dirty="0">
                <a:solidFill>
                  <a:srgbClr val="795E26"/>
                </a:solidFill>
                <a:latin typeface="Consolas" panose="020B0609020204030204" pitchFamily="49" charset="0"/>
              </a:rPr>
              <a:t>cos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(sigma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deltaSigma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B *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sinSigma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(cos2SigmaM + B /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cosSigma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(-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cos2SigmaM * cos2SigmaM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-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B /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6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cos2SigmaM * (-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sinSigma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sinSigma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* (-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cos2SigmaM * cos2SigmaM)));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sigmaP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sigma; sigma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= s / (b * A) +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deltaSigma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sinU1 *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sinSigma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- cosU1 *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cosSigma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cosA1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lat2 = </a:t>
            </a:r>
            <a:r>
              <a:rPr lang="en-US" sz="900" dirty="0">
                <a:solidFill>
                  <a:srgbClr val="795E26"/>
                </a:solidFill>
                <a:latin typeface="Consolas" panose="020B0609020204030204" pitchFamily="49" charset="0"/>
              </a:rPr>
              <a:t>atan2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(sinU1 *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cosSigma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 cosU1 *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sinSigma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cosA1,</a:t>
            </a:r>
            <a:b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(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- f) * </a:t>
            </a:r>
            <a:r>
              <a:rPr lang="en-US" sz="900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lambda = </a:t>
            </a:r>
            <a:r>
              <a:rPr lang="en-US" sz="900" dirty="0" smtClean="0">
                <a:solidFill>
                  <a:srgbClr val="795E26"/>
                </a:solidFill>
                <a:latin typeface="Consolas" panose="020B0609020204030204" pitchFamily="49" charset="0"/>
              </a:rPr>
              <a:t>atan2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sinSigma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sinA1, cosU1 *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cosSigma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- sinU1 *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sinSigma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cosA1);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C = f /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16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cosSqA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* (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 f * (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cosSqA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L = lambda - (</a:t>
            </a:r>
            <a:r>
              <a:rPr lang="en-US" sz="900" dirty="0" smtClean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- C) * f *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(sigma + C *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sinSigma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(cos2SigmaM + C *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cosSigma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(-</a:t>
            </a:r>
            <a:r>
              <a:rPr lang="en-US" sz="900" dirty="0" smtClean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900" dirty="0" smtClean="0">
                <a:solidFill>
                  <a:srgbClr val="09885A"/>
                </a:solidFill>
                <a:latin typeface="Consolas" panose="020B0609020204030204" pitchFamily="49" charset="0"/>
              </a:rPr>
              <a:t>2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cos2SigmaM * cos2SigmaM)));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lon2 = (lon1 + L + </a:t>
            </a:r>
            <a:r>
              <a:rPr lang="en-US" sz="900" dirty="0">
                <a:solidFill>
                  <a:srgbClr val="09885A"/>
                </a:solidFill>
                <a:latin typeface="Consolas" panose="020B0609020204030204" pitchFamily="49" charset="0"/>
              </a:rPr>
              <a:t>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PI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02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Flat</a:t>
            </a:r>
            <a:r>
              <a:rPr lang="en-US" dirty="0" smtClean="0"/>
              <a:t> ellipsoid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Эллипсоиды вдруг непросты</a:t>
            </a:r>
          </a:p>
          <a:p>
            <a:pPr lvl="1"/>
            <a:r>
              <a:rPr lang="ru-RU" dirty="0" smtClean="0"/>
              <a:t>Сложно!</a:t>
            </a:r>
            <a:r>
              <a:rPr lang="en-US" dirty="0" smtClean="0"/>
              <a:t> </a:t>
            </a:r>
            <a:r>
              <a:rPr lang="ru-RU" dirty="0" smtClean="0"/>
              <a:t>Куда сложнее</a:t>
            </a:r>
            <a:r>
              <a:rPr lang="en-US" dirty="0" smtClean="0"/>
              <a:t> </a:t>
            </a:r>
            <a:r>
              <a:rPr lang="en-US" dirty="0" err="1" smtClean="0"/>
              <a:t>haversine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 smtClean="0"/>
              <a:t>haversine</a:t>
            </a:r>
            <a:r>
              <a:rPr lang="en-US" dirty="0" smtClean="0"/>
              <a:t> (1805) = </a:t>
            </a:r>
            <a:r>
              <a:rPr lang="ru-RU" dirty="0" smtClean="0"/>
              <a:t>точность до </a:t>
            </a:r>
            <a:r>
              <a:rPr lang="en-US" dirty="0" smtClean="0"/>
              <a:t>0.5% “</a:t>
            </a:r>
            <a:r>
              <a:rPr lang="ru-RU" dirty="0" smtClean="0"/>
              <a:t>сразу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Vincenty</a:t>
            </a:r>
            <a:r>
              <a:rPr lang="en-US" dirty="0" smtClean="0"/>
              <a:t> (1975) = </a:t>
            </a:r>
            <a:r>
              <a:rPr lang="ru-RU" dirty="0" smtClean="0"/>
              <a:t>точность до </a:t>
            </a:r>
            <a:r>
              <a:rPr lang="ru-RU" i="1" dirty="0" smtClean="0"/>
              <a:t>миллиметра</a:t>
            </a:r>
          </a:p>
          <a:p>
            <a:r>
              <a:rPr lang="ru-RU" dirty="0" smtClean="0"/>
              <a:t>Но всегда есть линеаризация!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59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SM_V10_D562_The_hindoo_ea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229" y="580611"/>
            <a:ext cx="5683905" cy="39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3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Flat</a:t>
            </a:r>
            <a:r>
              <a:rPr lang="en-US" dirty="0" smtClean="0"/>
              <a:t> ellipsoid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Эллипсоид считаем плоским!</a:t>
            </a:r>
          </a:p>
          <a:p>
            <a:r>
              <a:rPr lang="ru-RU" dirty="0" smtClean="0"/>
              <a:t>Это мы не сами придумали!</a:t>
            </a:r>
          </a:p>
          <a:p>
            <a:r>
              <a:rPr lang="en-US" dirty="0" smtClean="0"/>
              <a:t>FCC</a:t>
            </a:r>
            <a:r>
              <a:rPr lang="ru-RU" dirty="0" smtClean="0"/>
              <a:t> разрешил даже!</a:t>
            </a:r>
          </a:p>
          <a:p>
            <a:endParaRPr lang="ru-RU" dirty="0"/>
          </a:p>
          <a:p>
            <a:r>
              <a:rPr lang="ru-RU" dirty="0" smtClean="0"/>
              <a:t>И </a:t>
            </a:r>
            <a:r>
              <a:rPr lang="ru-RU" i="1" dirty="0" smtClean="0"/>
              <a:t>только</a:t>
            </a:r>
            <a:r>
              <a:rPr lang="ru-RU" dirty="0" smtClean="0"/>
              <a:t> тогда формулы простые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59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Flat ellipsoid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константы вычислены для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WGS84</a:t>
            </a: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вроде</a:t>
            </a:r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mlat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(lat1 + lat2) / 2;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k1 = </a:t>
            </a:r>
            <a:r>
              <a:rPr lang="en-US" dirty="0" smtClean="0">
                <a:solidFill>
                  <a:srgbClr val="09885A"/>
                </a:solidFill>
                <a:latin typeface="Consolas" panose="020B0609020204030204" pitchFamily="49" charset="0"/>
              </a:rPr>
              <a:t>111132.09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566.05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mlat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k2 =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111415.13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mlat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-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94.55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ru-RU" dirty="0">
                <a:solidFill>
                  <a:srgbClr val="09885A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mlat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(k1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(k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768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Flat ellipsoid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где зарыты тормоза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?</a:t>
            </a:r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mlat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(lat1 + lat2) / 2;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k1 = </a:t>
            </a:r>
            <a:r>
              <a:rPr lang="en-US" dirty="0" smtClean="0">
                <a:solidFill>
                  <a:srgbClr val="09885A"/>
                </a:solidFill>
                <a:latin typeface="Consolas" panose="020B0609020204030204" pitchFamily="49" charset="0"/>
              </a:rPr>
              <a:t>111132.09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566.05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mlat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k2 =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111415.13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mlat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-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94.55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ru-RU" dirty="0">
                <a:solidFill>
                  <a:srgbClr val="09885A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mlat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b="1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sqrt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(k1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(k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35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flat) ellipsoid VS </a:t>
            </a:r>
            <a:r>
              <a:rPr lang="en-US" dirty="0" err="1" smtClean="0"/>
              <a:t>haversine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 =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* sin/cos() +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* </a:t>
            </a:r>
            <a:r>
              <a:rPr lang="en-US" dirty="0" err="1" smtClean="0"/>
              <a:t>sqrt</a:t>
            </a:r>
            <a:r>
              <a:rPr lang="en-US" dirty="0" smtClean="0"/>
              <a:t>()</a:t>
            </a:r>
          </a:p>
          <a:p>
            <a:r>
              <a:rPr lang="en-US" dirty="0" smtClean="0"/>
              <a:t>H =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* sin/cos() +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* </a:t>
            </a:r>
            <a:r>
              <a:rPr lang="en-US" dirty="0" err="1" smtClean="0"/>
              <a:t>sqrt</a:t>
            </a:r>
            <a:r>
              <a:rPr lang="en-US" dirty="0" smtClean="0"/>
              <a:t>() +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* </a:t>
            </a:r>
            <a:r>
              <a:rPr lang="en-US" dirty="0" err="1" smtClean="0"/>
              <a:t>asin</a:t>
            </a:r>
            <a:r>
              <a:rPr lang="en-US" dirty="0" smtClean="0"/>
              <a:t>()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Явно надо брать!</a:t>
            </a:r>
          </a:p>
          <a:p>
            <a:r>
              <a:rPr lang="ru-RU" dirty="0" smtClean="0"/>
              <a:t>Но есть сомнения про точность</a:t>
            </a:r>
            <a:endParaRPr lang="en-US" dirty="0" smtClean="0"/>
          </a:p>
          <a:p>
            <a:pPr lvl="1"/>
            <a:r>
              <a:rPr lang="ru-RU" dirty="0" smtClean="0"/>
              <a:t>Эллипсоид –</a:t>
            </a:r>
            <a:r>
              <a:rPr lang="ru-RU" dirty="0"/>
              <a:t> </a:t>
            </a:r>
            <a:r>
              <a:rPr lang="ru-RU" dirty="0" smtClean="0"/>
              <a:t>хорошо, плоский – плохо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086" y="3876015"/>
            <a:ext cx="1690914" cy="12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8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M_V10_D562_The_hindoo_ear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425" y="1886896"/>
            <a:ext cx="3839480" cy="2690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здесь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Звать Андрей, нынче тружусь в </a:t>
            </a:r>
            <a:r>
              <a:rPr lang="ru-RU" sz="2400" dirty="0" err="1" smtClean="0"/>
              <a:t>Авито</a:t>
            </a:r>
            <a:endParaRPr lang="ru-RU" sz="2400" dirty="0" smtClean="0"/>
          </a:p>
          <a:p>
            <a:r>
              <a:rPr lang="ru-RU" sz="2400" dirty="0" smtClean="0"/>
              <a:t>Делаем поиск, а </a:t>
            </a:r>
            <a:r>
              <a:rPr lang="ru-RU" sz="2400" dirty="0" err="1" smtClean="0"/>
              <a:t>унутре</a:t>
            </a:r>
            <a:r>
              <a:rPr lang="ru-RU" sz="2400" dirty="0" smtClean="0"/>
              <a:t> там Сфинкс</a:t>
            </a:r>
          </a:p>
          <a:p>
            <a:r>
              <a:rPr lang="ru-RU" sz="2400" dirty="0" smtClean="0"/>
              <a:t>А у Сфинкса </a:t>
            </a:r>
            <a:r>
              <a:rPr lang="ru-RU" sz="2400" dirty="0" err="1" smtClean="0"/>
              <a:t>унутре</a:t>
            </a:r>
            <a:r>
              <a:rPr lang="ru-RU" sz="2400" dirty="0" smtClean="0"/>
              <a:t> есть </a:t>
            </a:r>
            <a:r>
              <a:rPr lang="en-US" sz="2400" dirty="0" smtClean="0"/>
              <a:t>GEODIST()</a:t>
            </a:r>
            <a:endParaRPr lang="ru-RU" sz="2400" dirty="0" smtClean="0"/>
          </a:p>
          <a:p>
            <a:r>
              <a:rPr lang="ru-RU" sz="2400" dirty="0" smtClean="0"/>
              <a:t>Вполне </a:t>
            </a:r>
            <a:r>
              <a:rPr lang="ru-RU" sz="2400" dirty="0" smtClean="0"/>
              <a:t>себе </a:t>
            </a:r>
            <a:r>
              <a:rPr lang="ru-RU" sz="2400" dirty="0" smtClean="0"/>
              <a:t>нужный в </a:t>
            </a:r>
            <a:r>
              <a:rPr lang="ru-RU" sz="2400" dirty="0" err="1" smtClean="0"/>
              <a:t>проде</a:t>
            </a:r>
            <a:endParaRPr lang="ru-RU" sz="2400" dirty="0" smtClean="0">
              <a:sym typeface="Wingdings" pitchFamily="2" charset="2"/>
            </a:endParaRPr>
          </a:p>
          <a:p>
            <a:pPr lvl="1"/>
            <a:r>
              <a:rPr lang="ru-RU" sz="2000" dirty="0" smtClean="0"/>
              <a:t>Поиски </a:t>
            </a:r>
            <a:r>
              <a:rPr lang="en-US" sz="2000" dirty="0" smtClean="0"/>
              <a:t>“</a:t>
            </a:r>
            <a:r>
              <a:rPr lang="ru-RU" sz="2000" dirty="0" smtClean="0"/>
              <a:t>по карте</a:t>
            </a:r>
            <a:r>
              <a:rPr lang="en-US" sz="2000" dirty="0" smtClean="0"/>
              <a:t>”?</a:t>
            </a:r>
          </a:p>
          <a:p>
            <a:pPr lvl="1"/>
            <a:r>
              <a:rPr lang="ru-RU" sz="2000" dirty="0" smtClean="0"/>
              <a:t>Подмешивание</a:t>
            </a:r>
            <a:r>
              <a:rPr lang="en-US" sz="2000" dirty="0" smtClean="0"/>
              <a:t>?</a:t>
            </a:r>
          </a:p>
          <a:p>
            <a:pPr lvl="1"/>
            <a:r>
              <a:rPr lang="ru-RU" sz="2000" dirty="0" smtClean="0"/>
              <a:t>Сортировка</a:t>
            </a:r>
            <a:r>
              <a:rPr lang="en-US" sz="2000" dirty="0" smtClean="0"/>
              <a:t>?</a:t>
            </a:r>
            <a:endParaRPr lang="ru-RU" sz="2000" dirty="0" smtClean="0"/>
          </a:p>
          <a:p>
            <a:pPr lvl="1"/>
            <a:r>
              <a:rPr lang="en-US" sz="2000" dirty="0" smtClean="0"/>
              <a:t>…</a:t>
            </a:r>
          </a:p>
          <a:p>
            <a:pPr lvl="1"/>
            <a:r>
              <a:rPr lang="ru-RU" sz="2000" dirty="0" smtClean="0"/>
              <a:t>Вот бы узнать</a:t>
            </a:r>
            <a:r>
              <a:rPr lang="en-US" sz="2000" dirty="0" smtClean="0"/>
              <a:t>!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Плохие новости…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Точности </a:t>
            </a:r>
            <a:r>
              <a:rPr lang="ru-RU" b="1" dirty="0" smtClean="0">
                <a:solidFill>
                  <a:srgbClr val="FF0000"/>
                </a:solidFill>
              </a:rPr>
              <a:t>НЕ хватает</a:t>
            </a:r>
            <a:r>
              <a:rPr lang="ru-RU" dirty="0" smtClean="0"/>
              <a:t> </a:t>
            </a:r>
            <a:r>
              <a:rPr lang="en-US" dirty="0" smtClean="0"/>
              <a:t>:(</a:t>
            </a:r>
          </a:p>
          <a:p>
            <a:r>
              <a:rPr lang="ru-RU" dirty="0" smtClean="0"/>
              <a:t>Точнее, не везде</a:t>
            </a:r>
            <a:r>
              <a:rPr lang="en-US" dirty="0" smtClean="0"/>
              <a:t> </a:t>
            </a:r>
            <a:r>
              <a:rPr lang="ru-RU" dirty="0" smtClean="0"/>
              <a:t>хватает</a:t>
            </a:r>
            <a:r>
              <a:rPr lang="en-US" dirty="0" smtClean="0"/>
              <a:t>, </a:t>
            </a:r>
            <a:r>
              <a:rPr lang="ru-RU" dirty="0" smtClean="0"/>
              <a:t>заведомо</a:t>
            </a:r>
            <a:r>
              <a:rPr lang="en-US" dirty="0" smtClean="0"/>
              <a:t>!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 </a:t>
            </a:r>
            <a:r>
              <a:rPr lang="en-US" dirty="0" smtClean="0"/>
              <a:t>“</a:t>
            </a:r>
            <a:r>
              <a:rPr lang="ru-RU" dirty="0" smtClean="0"/>
              <a:t>коротких</a:t>
            </a:r>
            <a:r>
              <a:rPr lang="en-US" dirty="0" smtClean="0"/>
              <a:t>”</a:t>
            </a:r>
            <a:r>
              <a:rPr lang="ru-RU" dirty="0" smtClean="0"/>
              <a:t> расстояниях ещё канает</a:t>
            </a:r>
          </a:p>
          <a:p>
            <a:r>
              <a:rPr lang="ru-RU" dirty="0" smtClean="0"/>
              <a:t>На </a:t>
            </a:r>
            <a:r>
              <a:rPr lang="en-US" dirty="0" smtClean="0"/>
              <a:t>“</a:t>
            </a:r>
            <a:r>
              <a:rPr lang="ru-RU" dirty="0" smtClean="0"/>
              <a:t>длинных</a:t>
            </a:r>
            <a:r>
              <a:rPr lang="en-US" dirty="0" smtClean="0"/>
              <a:t>”</a:t>
            </a:r>
            <a:r>
              <a:rPr lang="ru-RU" dirty="0" smtClean="0"/>
              <a:t> расстояниях не очень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306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 точность и методологию</a:t>
            </a:r>
            <a:r>
              <a:rPr lang="en-US" dirty="0" smtClean="0"/>
              <a:t>, </a:t>
            </a:r>
            <a:r>
              <a:rPr lang="ru-RU" dirty="0" err="1" smtClean="0"/>
              <a:t>кст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/max err@</a:t>
            </a:r>
            <a:r>
              <a:rPr lang="ru-RU" dirty="0" smtClean="0"/>
              <a:t>(</a:t>
            </a:r>
            <a:r>
              <a:rPr lang="en-US" dirty="0" err="1" smtClean="0"/>
              <a:t>lat,lon,heading</a:t>
            </a:r>
            <a:r>
              <a:rPr lang="en-US" dirty="0" smtClean="0"/>
              <a:t>)</a:t>
            </a:r>
            <a:r>
              <a:rPr lang="ru-RU" dirty="0" smtClean="0"/>
              <a:t> для </a:t>
            </a:r>
            <a:r>
              <a:rPr lang="en-US" dirty="0" smtClean="0"/>
              <a:t>fixed </a:t>
            </a:r>
            <a:r>
              <a:rPr lang="en-US" dirty="0" err="1" smtClean="0"/>
              <a:t>dist</a:t>
            </a:r>
            <a:endParaRPr lang="ru-RU" dirty="0" smtClean="0"/>
          </a:p>
          <a:p>
            <a:r>
              <a:rPr lang="en-US" dirty="0" smtClean="0"/>
              <a:t>Flat</a:t>
            </a:r>
            <a:r>
              <a:rPr lang="en-US" dirty="0"/>
              <a:t>() FCC </a:t>
            </a:r>
            <a:r>
              <a:rPr lang="en-US" dirty="0" smtClean="0"/>
              <a:t>= 475 km –</a:t>
            </a:r>
            <a:r>
              <a:rPr lang="ru-RU" dirty="0" smtClean="0"/>
              <a:t> а сколько</a:t>
            </a:r>
            <a:r>
              <a:rPr lang="en-US" dirty="0" smtClean="0"/>
              <a:t> </a:t>
            </a:r>
            <a:r>
              <a:rPr lang="ru-RU" dirty="0" smtClean="0"/>
              <a:t>ошибки-то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ru-RU" dirty="0" smtClean="0"/>
              <a:t>До </a:t>
            </a:r>
            <a:r>
              <a:rPr lang="en-US" dirty="0" smtClean="0"/>
              <a:t>100 km			</a:t>
            </a:r>
            <a:r>
              <a:rPr lang="en-US" dirty="0" smtClean="0">
                <a:solidFill>
                  <a:srgbClr val="00B050"/>
                </a:solidFill>
              </a:rPr>
              <a:t>0.27%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B050"/>
                </a:solidFill>
              </a:rPr>
              <a:t>0.59%</a:t>
            </a:r>
            <a:endParaRPr lang="ru-RU" dirty="0"/>
          </a:p>
          <a:p>
            <a:pPr lvl="1"/>
            <a:r>
              <a:rPr lang="ru-RU" dirty="0" smtClean="0"/>
              <a:t>До </a:t>
            </a:r>
            <a:r>
              <a:rPr lang="en-US" dirty="0" smtClean="0"/>
              <a:t>500</a:t>
            </a:r>
            <a:r>
              <a:rPr lang="ru-RU" dirty="0" smtClean="0"/>
              <a:t> </a:t>
            </a:r>
            <a:r>
              <a:rPr lang="en-US" dirty="0" smtClean="0"/>
              <a:t>km			</a:t>
            </a:r>
            <a:r>
              <a:rPr lang="en-US" dirty="0" smtClean="0">
                <a:solidFill>
                  <a:srgbClr val="00B050"/>
                </a:solidFill>
              </a:rPr>
              <a:t>0.26%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83%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/>
              <a:t>FCC?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ru-RU" dirty="0" smtClean="0"/>
              <a:t>До 1</a:t>
            </a:r>
            <a:r>
              <a:rPr lang="en-US" dirty="0" smtClean="0"/>
              <a:t>000 km	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0.81%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FF0000"/>
                </a:solidFill>
              </a:rPr>
              <a:t>11.01%</a:t>
            </a:r>
          </a:p>
          <a:p>
            <a:pPr lvl="1"/>
            <a:r>
              <a:rPr lang="ru-RU" dirty="0" smtClean="0"/>
              <a:t>До </a:t>
            </a:r>
            <a:r>
              <a:rPr lang="en-US" dirty="0" smtClean="0"/>
              <a:t>5000 km		</a:t>
            </a:r>
            <a:r>
              <a:rPr lang="en-US" dirty="0" smtClean="0">
                <a:solidFill>
                  <a:srgbClr val="FF0000"/>
                </a:solidFill>
              </a:rPr>
              <a:t>6.76%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FF0000"/>
                </a:solidFill>
              </a:rPr>
              <a:t>72.56%</a:t>
            </a:r>
            <a:r>
              <a:rPr lang="en-US" dirty="0" smtClean="0"/>
              <a:t>		</a:t>
            </a:r>
            <a:r>
              <a:rPr lang="ru-RU" dirty="0" err="1" smtClean="0"/>
              <a:t>ааа</a:t>
            </a:r>
            <a:r>
              <a:rPr lang="ru-RU" dirty="0" smtClean="0"/>
              <a:t>!!!</a:t>
            </a:r>
          </a:p>
          <a:p>
            <a:r>
              <a:rPr lang="en-US" dirty="0" err="1" smtClean="0"/>
              <a:t>Haversine</a:t>
            </a:r>
            <a:r>
              <a:rPr lang="en-US" dirty="0" smtClean="0"/>
              <a:t>() – </a:t>
            </a:r>
            <a:r>
              <a:rPr lang="ru-RU" dirty="0" smtClean="0"/>
              <a:t>сколько ошибки</a:t>
            </a:r>
            <a:r>
              <a:rPr lang="en-US" dirty="0" smtClean="0"/>
              <a:t>?</a:t>
            </a:r>
            <a:endParaRPr lang="ru-RU" dirty="0" smtClean="0"/>
          </a:p>
          <a:p>
            <a:pPr lvl="1"/>
            <a:r>
              <a:rPr lang="en-US" dirty="0" smtClean="0"/>
              <a:t>0.3..10000 km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0.</a:t>
            </a:r>
            <a:r>
              <a:rPr lang="ru-RU" dirty="0" smtClean="0">
                <a:solidFill>
                  <a:srgbClr val="00B050"/>
                </a:solidFill>
              </a:rPr>
              <a:t>4</a:t>
            </a:r>
            <a:r>
              <a:rPr lang="en-US" dirty="0" smtClean="0">
                <a:solidFill>
                  <a:srgbClr val="00B050"/>
                </a:solidFill>
              </a:rPr>
              <a:t>2%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smtClean="0">
                <a:solidFill>
                  <a:srgbClr val="00B050"/>
                </a:solidFill>
              </a:rPr>
              <a:t>0.78%</a:t>
            </a:r>
            <a:r>
              <a:rPr lang="ru-RU" dirty="0" smtClean="0">
                <a:solidFill>
                  <a:srgbClr val="00B050"/>
                </a:solidFill>
              </a:rPr>
              <a:t>		</a:t>
            </a:r>
            <a:r>
              <a:rPr lang="ru-RU" dirty="0" smtClean="0"/>
              <a:t>не зря </a:t>
            </a:r>
            <a:r>
              <a:rPr lang="en-US" dirty="0" smtClean="0"/>
              <a:t>❤️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04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Есть и хорошие </a:t>
            </a:r>
            <a:r>
              <a:rPr lang="ru-RU" dirty="0" smtClean="0"/>
              <a:t>новости!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 =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* sin/cos() +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* </a:t>
            </a:r>
            <a:r>
              <a:rPr lang="en-US" dirty="0" err="1" smtClean="0"/>
              <a:t>sqrt</a:t>
            </a:r>
            <a:r>
              <a:rPr lang="en-US" dirty="0" smtClean="0"/>
              <a:t>(), </a:t>
            </a:r>
            <a:r>
              <a:rPr lang="ru-RU" dirty="0" smtClean="0"/>
              <a:t>да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Нет</a:t>
            </a:r>
            <a:r>
              <a:rPr lang="en-US" dirty="0" smtClean="0"/>
              <a:t>!</a:t>
            </a:r>
            <a:r>
              <a:rPr lang="ru-RU" dirty="0" smtClean="0"/>
              <a:t> На самом деле</a:t>
            </a:r>
            <a:r>
              <a:rPr lang="en-US" dirty="0" smtClean="0"/>
              <a:t>…</a:t>
            </a:r>
            <a:endParaRPr lang="en-US" dirty="0" smtClean="0"/>
          </a:p>
          <a:p>
            <a:r>
              <a:rPr lang="en-US" dirty="0" smtClean="0"/>
              <a:t>E </a:t>
            </a:r>
            <a:r>
              <a:rPr lang="en-US" dirty="0"/>
              <a:t>=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* sin/cos() +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* </a:t>
            </a:r>
            <a:r>
              <a:rPr lang="en-US" dirty="0" err="1"/>
              <a:t>sqrt</a:t>
            </a:r>
            <a:r>
              <a:rPr lang="en-US" dirty="0" smtClean="0"/>
              <a:t>()!</a:t>
            </a:r>
            <a:endParaRPr lang="ru-RU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558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Техника древних </a:t>
            </a:r>
            <a:r>
              <a:rPr lang="en-US" b="1" dirty="0" smtClean="0">
                <a:solidFill>
                  <a:srgbClr val="FF0000"/>
                </a:solidFill>
              </a:rPr>
              <a:t>#1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7" name="Picture 4" descr="egyptian-pyramid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65" y="1063229"/>
            <a:ext cx="5568870" cy="37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6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Техника древних </a:t>
            </a:r>
            <a:r>
              <a:rPr lang="en-US" b="1" dirty="0" smtClean="0">
                <a:solidFill>
                  <a:srgbClr val="FF0000"/>
                </a:solidFill>
              </a:rPr>
              <a:t>#1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76" y="1063229"/>
            <a:ext cx="2389447" cy="366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14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Техника древних </a:t>
            </a:r>
            <a:r>
              <a:rPr lang="en-US" b="1" dirty="0" smtClean="0">
                <a:solidFill>
                  <a:srgbClr val="FF0000"/>
                </a:solidFill>
              </a:rPr>
              <a:t>#1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C1 = </a:t>
            </a:r>
            <a:r>
              <a:rPr lang="en-US" b="1" dirty="0" smtClean="0">
                <a:solidFill>
                  <a:srgbClr val="FF0000"/>
                </a:solidFill>
              </a:rPr>
              <a:t>cos</a:t>
            </a:r>
            <a:r>
              <a:rPr lang="en-US" dirty="0" smtClean="0"/>
              <a:t>(</a:t>
            </a:r>
            <a:r>
              <a:rPr lang="en-US" dirty="0" err="1" smtClean="0"/>
              <a:t>mlat</a:t>
            </a:r>
            <a:r>
              <a:rPr lang="en-US" dirty="0" smtClean="0"/>
              <a:t>), </a:t>
            </a:r>
            <a:r>
              <a:rPr lang="en-US" b="1" dirty="0">
                <a:solidFill>
                  <a:srgbClr val="FF0000"/>
                </a:solidFill>
              </a:rPr>
              <a:t>cos</a:t>
            </a:r>
            <a:r>
              <a:rPr lang="en-US" dirty="0" smtClean="0"/>
              <a:t>(2*</a:t>
            </a:r>
            <a:r>
              <a:rPr lang="en-US" dirty="0" err="1" smtClean="0"/>
              <a:t>mlat</a:t>
            </a:r>
            <a:r>
              <a:rPr lang="en-US" dirty="0" smtClean="0"/>
              <a:t>), </a:t>
            </a:r>
            <a:r>
              <a:rPr lang="en-US" b="1" dirty="0">
                <a:solidFill>
                  <a:srgbClr val="FF0000"/>
                </a:solidFill>
              </a:rPr>
              <a:t>cos</a:t>
            </a:r>
            <a:r>
              <a:rPr lang="en-US" dirty="0" smtClean="0"/>
              <a:t>(3*</a:t>
            </a:r>
            <a:r>
              <a:rPr lang="en-US" dirty="0" err="1" smtClean="0"/>
              <a:t>mlat</a:t>
            </a:r>
            <a:r>
              <a:rPr lang="en-US" dirty="0" smtClean="0"/>
              <a:t>)…</a:t>
            </a:r>
          </a:p>
          <a:p>
            <a:r>
              <a:rPr lang="ru-RU" dirty="0" smtClean="0"/>
              <a:t>С2 = </a:t>
            </a:r>
            <a:r>
              <a:rPr lang="en-US" dirty="0" smtClean="0"/>
              <a:t>cos(2x</a:t>
            </a:r>
            <a:r>
              <a:rPr lang="ru-RU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cos</a:t>
            </a:r>
            <a:r>
              <a:rPr lang="en-US" baseline="30000" dirty="0" smtClean="0"/>
              <a:t>2</a:t>
            </a:r>
            <a:r>
              <a:rPr lang="en-US" dirty="0" smtClean="0"/>
              <a:t>(x) – sin</a:t>
            </a:r>
            <a:r>
              <a:rPr lang="en-US" baseline="30000" dirty="0"/>
              <a:t>2 </a:t>
            </a:r>
            <a:r>
              <a:rPr lang="en-US" dirty="0" smtClean="0"/>
              <a:t>(x)  +  1 – 1</a:t>
            </a:r>
            <a:br>
              <a:rPr lang="en-US" dirty="0" smtClean="0"/>
            </a:br>
            <a:r>
              <a:rPr lang="en-US" dirty="0" smtClean="0"/>
              <a:t>= cos</a:t>
            </a:r>
            <a:r>
              <a:rPr lang="en-US" baseline="30000" dirty="0"/>
              <a:t>2 </a:t>
            </a:r>
            <a:r>
              <a:rPr lang="en-US" dirty="0" smtClean="0"/>
              <a:t>(</a:t>
            </a:r>
            <a:r>
              <a:rPr lang="en-US" dirty="0"/>
              <a:t>x) </a:t>
            </a:r>
            <a:r>
              <a:rPr lang="en-US" strike="sngStrike" dirty="0"/>
              <a:t>– </a:t>
            </a:r>
            <a:r>
              <a:rPr lang="en-US" strike="sngStrike" dirty="0" smtClean="0"/>
              <a:t>sin</a:t>
            </a:r>
            <a:r>
              <a:rPr lang="en-US" strike="sngStrike" baseline="30000" dirty="0"/>
              <a:t>2 </a:t>
            </a:r>
            <a:r>
              <a:rPr lang="en-US" strike="sngStrike" dirty="0" smtClean="0"/>
              <a:t>(</a:t>
            </a:r>
            <a:r>
              <a:rPr lang="en-US" strike="sngStrike" dirty="0"/>
              <a:t>x)</a:t>
            </a:r>
            <a:r>
              <a:rPr lang="en-US" dirty="0"/>
              <a:t> </a:t>
            </a:r>
            <a:r>
              <a:rPr lang="ru-RU" dirty="0" smtClean="0"/>
              <a:t>+</a:t>
            </a:r>
            <a:r>
              <a:rPr lang="en-US" dirty="0" smtClean="0"/>
              <a:t> cos</a:t>
            </a:r>
            <a:r>
              <a:rPr lang="en-US" baseline="30000" dirty="0"/>
              <a:t>2 </a:t>
            </a:r>
            <a:r>
              <a:rPr lang="en-US" dirty="0" smtClean="0"/>
              <a:t>(x) </a:t>
            </a:r>
            <a:r>
              <a:rPr lang="en-US" strike="sngStrike" dirty="0" smtClean="0"/>
              <a:t>+ sin</a:t>
            </a:r>
            <a:r>
              <a:rPr lang="en-US" strike="sngStrike" baseline="30000" dirty="0"/>
              <a:t>2 </a:t>
            </a:r>
            <a:r>
              <a:rPr lang="en-US" strike="sngStrike" dirty="0" smtClean="0"/>
              <a:t>(x)</a:t>
            </a:r>
            <a:r>
              <a:rPr lang="en-US" dirty="0" smtClean="0"/>
              <a:t> – 1</a:t>
            </a:r>
            <a:br>
              <a:rPr lang="en-US" dirty="0" smtClean="0"/>
            </a:br>
            <a:r>
              <a:rPr lang="en-US" dirty="0" smtClean="0"/>
              <a:t>=</a:t>
            </a:r>
            <a:r>
              <a:rPr lang="ru-RU" dirty="0" smtClean="0"/>
              <a:t> 2 </a:t>
            </a:r>
            <a:r>
              <a:rPr lang="en-US" dirty="0" smtClean="0"/>
              <a:t>cos</a:t>
            </a:r>
            <a:r>
              <a:rPr lang="en-US" baseline="30000" dirty="0" smtClean="0"/>
              <a:t>2 </a:t>
            </a:r>
            <a:r>
              <a:rPr lang="en-US" dirty="0" smtClean="0"/>
              <a:t>(x) – </a:t>
            </a:r>
            <a:r>
              <a:rPr lang="ru-RU" dirty="0" smtClean="0"/>
              <a:t>1</a:t>
            </a:r>
            <a:r>
              <a:rPr lang="en-US" dirty="0" smtClean="0"/>
              <a:t> = </a:t>
            </a:r>
            <a:r>
              <a:rPr lang="ru-RU" b="1" dirty="0" smtClean="0">
                <a:solidFill>
                  <a:srgbClr val="00B050"/>
                </a:solidFill>
              </a:rPr>
              <a:t>2*С1 – 1</a:t>
            </a:r>
          </a:p>
          <a:p>
            <a:r>
              <a:rPr lang="en-US" dirty="0" smtClean="0"/>
              <a:t>C3 = cos(3x)</a:t>
            </a:r>
            <a:r>
              <a:rPr lang="ru-RU" dirty="0" smtClean="0"/>
              <a:t> = </a:t>
            </a:r>
            <a:r>
              <a:rPr lang="en-US" dirty="0" smtClean="0"/>
              <a:t>… </a:t>
            </a:r>
            <a:r>
              <a:rPr lang="ru-RU" dirty="0" smtClean="0"/>
              <a:t>= </a:t>
            </a:r>
            <a:r>
              <a:rPr lang="en-US" b="1" dirty="0" smtClean="0">
                <a:solidFill>
                  <a:srgbClr val="00B050"/>
                </a:solidFill>
              </a:rPr>
              <a:t>C1*(2*C2 –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1</a:t>
            </a:r>
            <a:r>
              <a:rPr lang="en-US" b="1" dirty="0">
                <a:solidFill>
                  <a:srgbClr val="00B050"/>
                </a:solidFill>
              </a:rPr>
              <a:t>)</a:t>
            </a:r>
            <a:endParaRPr lang="en-US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51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Кажись, стало прямо хорошо!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Выглядит, что без </a:t>
            </a:r>
            <a:r>
              <a:rPr lang="en-US" dirty="0" smtClean="0">
                <a:solidFill>
                  <a:srgbClr val="C00000"/>
                </a:solidFill>
              </a:rPr>
              <a:t>sin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C00000"/>
                </a:solidFill>
              </a:rPr>
              <a:t>cos</a:t>
            </a:r>
            <a:r>
              <a:rPr lang="en-US" dirty="0" smtClean="0"/>
              <a:t>()</a:t>
            </a:r>
            <a:r>
              <a:rPr lang="ru-RU" dirty="0" smtClean="0"/>
              <a:t> никуда</a:t>
            </a:r>
            <a:endParaRPr lang="ru-RU" dirty="0"/>
          </a:p>
          <a:p>
            <a:r>
              <a:rPr lang="ru-RU" dirty="0" smtClean="0"/>
              <a:t>Выглядит, что без </a:t>
            </a:r>
            <a:r>
              <a:rPr lang="en-US" dirty="0" err="1" smtClean="0">
                <a:solidFill>
                  <a:srgbClr val="C00000"/>
                </a:solidFill>
              </a:rPr>
              <a:t>sqrt</a:t>
            </a:r>
            <a:r>
              <a:rPr lang="en-US" dirty="0" smtClean="0"/>
              <a:t>() </a:t>
            </a:r>
            <a:r>
              <a:rPr lang="ru-RU" dirty="0" smtClean="0"/>
              <a:t>никуда</a:t>
            </a:r>
          </a:p>
          <a:p>
            <a:r>
              <a:rPr lang="ru-RU" dirty="0" smtClean="0"/>
              <a:t>Ну и, в принципе, </a:t>
            </a:r>
            <a:r>
              <a:rPr lang="en-US" dirty="0" err="1" smtClean="0">
                <a:solidFill>
                  <a:srgbClr val="C00000"/>
                </a:solidFill>
              </a:rPr>
              <a:t>sqrt</a:t>
            </a:r>
            <a:r>
              <a:rPr lang="en-US" dirty="0" smtClean="0"/>
              <a:t>() vs x64/SSE2, </a:t>
            </a:r>
            <a:r>
              <a:rPr lang="ru-RU" dirty="0" err="1" smtClean="0"/>
              <a:t>окей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1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42" y="0"/>
            <a:ext cx="4352750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,,,^.,.^,,,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Техника древних </a:t>
            </a:r>
            <a:r>
              <a:rPr lang="en-US" b="1" dirty="0" smtClean="0">
                <a:solidFill>
                  <a:srgbClr val="FF0000"/>
                </a:solidFill>
              </a:rPr>
              <a:t>#2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7" name="Picture 4" descr="egyptian-pyramid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65" y="1063229"/>
            <a:ext cx="5568870" cy="37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Oppa-80286-style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float </a:t>
            </a:r>
            <a:r>
              <a:rPr lang="en-US" b="1" dirty="0" err="1" smtClean="0">
                <a:solidFill>
                  <a:srgbClr val="FF0000"/>
                </a:solidFill>
              </a:rPr>
              <a:t>g_CosTable</a:t>
            </a:r>
            <a:r>
              <a:rPr lang="en-US" b="1" dirty="0" smtClean="0">
                <a:solidFill>
                  <a:srgbClr val="FF0000"/>
                </a:solidFill>
              </a:rPr>
              <a:t>[N];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// </a:t>
            </a:r>
            <a:r>
              <a:rPr lang="en-US" b="1" dirty="0" err="1" smtClean="0">
                <a:solidFill>
                  <a:srgbClr val="FF0000"/>
                </a:solidFill>
              </a:rPr>
              <a:t>haha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dirty="0" smtClean="0"/>
              <a:t>2019</a:t>
            </a:r>
            <a:r>
              <a:rPr lang="ru-RU" dirty="0" smtClean="0"/>
              <a:t> год на дворе!!!</a:t>
            </a:r>
          </a:p>
          <a:p>
            <a:endParaRPr lang="en-US" dirty="0" smtClean="0"/>
          </a:p>
          <a:p>
            <a:r>
              <a:rPr lang="ru-RU" dirty="0" smtClean="0"/>
              <a:t>Но опять эта беда с точностью!</a:t>
            </a:r>
          </a:p>
          <a:p>
            <a:r>
              <a:rPr lang="en-US" dirty="0" smtClean="0"/>
              <a:t>N = </a:t>
            </a:r>
            <a:r>
              <a:rPr lang="en-US" dirty="0" smtClean="0"/>
              <a:t>256			= 1 KB	– </a:t>
            </a:r>
            <a:r>
              <a:rPr lang="ru-RU" dirty="0" err="1" smtClean="0"/>
              <a:t>чота</a:t>
            </a:r>
            <a:r>
              <a:rPr lang="ru-RU" dirty="0" smtClean="0"/>
              <a:t> </a:t>
            </a:r>
            <a:r>
              <a:rPr lang="ru-RU" dirty="0" err="1" smtClean="0"/>
              <a:t>йад</a:t>
            </a:r>
            <a:endParaRPr lang="ru-RU" dirty="0" smtClean="0"/>
          </a:p>
          <a:p>
            <a:r>
              <a:rPr lang="en-US" dirty="0" smtClean="0"/>
              <a:t>N = </a:t>
            </a:r>
            <a:r>
              <a:rPr lang="en-US" dirty="0" smtClean="0"/>
              <a:t>1048576	= 4 MB	– </a:t>
            </a:r>
            <a:r>
              <a:rPr lang="ru-RU" dirty="0" err="1" smtClean="0"/>
              <a:t>чота</a:t>
            </a:r>
            <a:r>
              <a:rPr lang="ru-RU" dirty="0" smtClean="0"/>
              <a:t> </a:t>
            </a:r>
            <a:r>
              <a:rPr lang="ru-RU" dirty="0" err="1" smtClean="0"/>
              <a:t>жыр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85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 что </a:t>
            </a:r>
            <a:r>
              <a:rPr lang="ru-RU" dirty="0" err="1" smtClean="0"/>
              <a:t>щаз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будто бы про </a:t>
            </a:r>
            <a:r>
              <a:rPr lang="en-US" dirty="0" smtClean="0"/>
              <a:t>GEODIST()</a:t>
            </a:r>
            <a:r>
              <a:rPr lang="ru-RU" dirty="0" smtClean="0"/>
              <a:t>, но в общем нет</a:t>
            </a:r>
          </a:p>
          <a:p>
            <a:r>
              <a:rPr lang="en-US" dirty="0" smtClean="0"/>
              <a:t>GEODIST = </a:t>
            </a:r>
            <a:r>
              <a:rPr lang="ru-RU" dirty="0" smtClean="0"/>
              <a:t>скорее как пример</a:t>
            </a:r>
            <a:r>
              <a:rPr lang="en-US" dirty="0" smtClean="0"/>
              <a:t>, </a:t>
            </a:r>
            <a:r>
              <a:rPr lang="ru-RU" dirty="0" smtClean="0"/>
              <a:t>интересный</a:t>
            </a:r>
          </a:p>
          <a:p>
            <a:r>
              <a:rPr lang="ru-RU" dirty="0" smtClean="0"/>
              <a:t>Суть = </a:t>
            </a:r>
            <a:r>
              <a:rPr lang="ru-RU" b="1" dirty="0" smtClean="0">
                <a:solidFill>
                  <a:srgbClr val="FF0000"/>
                </a:solidFill>
              </a:rPr>
              <a:t>про древние техники оптимизации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4" descr="egyptian-pyramid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468" y="3076655"/>
            <a:ext cx="2548731" cy="169915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Техника древних </a:t>
            </a: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ru-RU" b="1" dirty="0" smtClean="0">
                <a:solidFill>
                  <a:srgbClr val="FF0000"/>
                </a:solidFill>
              </a:rPr>
              <a:t>3!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7" name="Picture 4" descr="egyptian-pyramid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65" y="1063229"/>
            <a:ext cx="5568870" cy="37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Oppa-80</a:t>
            </a:r>
            <a:r>
              <a:rPr lang="ru-RU" dirty="0" smtClean="0"/>
              <a:t>3</a:t>
            </a:r>
            <a:r>
              <a:rPr lang="en-US" dirty="0" smtClean="0"/>
              <a:t>86-style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LUT (Look Up Table) </a:t>
            </a:r>
            <a:r>
              <a:rPr lang="ru-RU" dirty="0" smtClean="0"/>
              <a:t>– хорошо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. . .</a:t>
            </a:r>
            <a:endParaRPr lang="ru-RU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LERP (Linear Interpolation) </a:t>
            </a:r>
            <a:r>
              <a:rPr lang="ru-RU" b="1" dirty="0" smtClean="0">
                <a:solidFill>
                  <a:srgbClr val="FF0000"/>
                </a:solidFill>
              </a:rPr>
              <a:t>– ещё лучше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4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057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 </a:t>
            </a:r>
            <a:r>
              <a:rPr lang="en-US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FastCos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x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y =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fabs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(x)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COS_TABLE_SIZE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 PI /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1024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ok</a:t>
            </a:r>
            <a:endParaRPr lang="ru-R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= floor()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y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y = 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frac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()</a:t>
            </a:r>
            <a:endParaRPr lang="ru-RU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g_Cos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LUT</a:t>
            </a: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часть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g_Cos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-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g_GeoCos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]) * y;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5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Ну мы прям </a:t>
            </a:r>
            <a:r>
              <a:rPr lang="ru-RU" dirty="0" err="1" smtClean="0"/>
              <a:t>ваще</a:t>
            </a:r>
            <a:r>
              <a:rPr lang="ru-RU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Итого,</a:t>
            </a:r>
            <a:r>
              <a:rPr lang="en-US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только</a:t>
            </a:r>
            <a:r>
              <a:rPr lang="ru-RU" dirty="0" smtClean="0"/>
              <a:t> арифметика и </a:t>
            </a:r>
            <a:r>
              <a:rPr lang="en-US" dirty="0" smtClean="0"/>
              <a:t>1x </a:t>
            </a:r>
            <a:r>
              <a:rPr lang="en-US" dirty="0" err="1" smtClean="0"/>
              <a:t>sqrt</a:t>
            </a:r>
            <a:r>
              <a:rPr lang="en-US" dirty="0" smtClean="0"/>
              <a:t>()</a:t>
            </a:r>
          </a:p>
          <a:p>
            <a:r>
              <a:rPr lang="ru-RU" dirty="0" smtClean="0"/>
              <a:t>Кажется, это успех</a:t>
            </a:r>
          </a:p>
          <a:p>
            <a:pPr lvl="1"/>
            <a:r>
              <a:rPr lang="ru-RU" dirty="0" smtClean="0"/>
              <a:t>Хотя бы для </a:t>
            </a:r>
            <a:r>
              <a:rPr lang="en-US" dirty="0" smtClean="0"/>
              <a:t>“</a:t>
            </a:r>
            <a:r>
              <a:rPr lang="ru-RU" dirty="0" smtClean="0"/>
              <a:t>коротких</a:t>
            </a:r>
            <a:r>
              <a:rPr lang="en-US" dirty="0" smtClean="0"/>
              <a:t>“</a:t>
            </a:r>
            <a:r>
              <a:rPr lang="ru-RU" dirty="0" smtClean="0"/>
              <a:t> дистанций</a:t>
            </a:r>
          </a:p>
          <a:p>
            <a:endParaRPr lang="ru-RU" dirty="0"/>
          </a:p>
          <a:p>
            <a:r>
              <a:rPr lang="ru-RU" dirty="0" smtClean="0"/>
              <a:t>Но очевидно, что можно </a:t>
            </a:r>
            <a:r>
              <a:rPr lang="ru-RU" i="1" dirty="0" smtClean="0">
                <a:solidFill>
                  <a:srgbClr val="FF0000"/>
                </a:solidFill>
              </a:rPr>
              <a:t>ещё</a:t>
            </a:r>
            <a:r>
              <a:rPr lang="ru-RU" dirty="0" smtClean="0"/>
              <a:t> лучше</a:t>
            </a:r>
          </a:p>
          <a:p>
            <a:r>
              <a:rPr lang="ru-RU" dirty="0" smtClean="0"/>
              <a:t>Ведь уже очевидно, да</a:t>
            </a:r>
            <a:r>
              <a:rPr lang="en-US" dirty="0" smtClean="0"/>
              <a:t>? ;)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5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Flat ellipsoid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константы вычислены для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WGS84</a:t>
            </a:r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mlat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(lat1 + lat2) / 2;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k1 = </a:t>
            </a:r>
            <a:r>
              <a:rPr lang="en-US" dirty="0" smtClean="0">
                <a:solidFill>
                  <a:srgbClr val="09885A"/>
                </a:solidFill>
                <a:latin typeface="Consolas" panose="020B0609020204030204" pitchFamily="49" charset="0"/>
              </a:rPr>
              <a:t>111132.09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566.05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mlat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k2 =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111415.13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mlat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-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94.55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ru-RU" dirty="0">
                <a:solidFill>
                  <a:srgbClr val="09885A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mlat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(k1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(k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ellipsoid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константы вычислены для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WGS84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double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mlat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(lat1 + lat2) / 2;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double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k1 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111132.09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ru-RU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-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566.05 * cos(2 *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mlat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double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k2 = 111415.13 * cos(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mlat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   -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94.55 * cos(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mlat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(k1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(k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806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Техника древних </a:t>
            </a: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ru-RU" b="1" dirty="0" smtClean="0">
                <a:solidFill>
                  <a:srgbClr val="FF0000"/>
                </a:solidFill>
              </a:rPr>
              <a:t>4!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7" name="Picture 4" descr="egyptian-pyramid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65" y="1063229"/>
            <a:ext cx="5568870" cy="37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06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Читерить</a:t>
            </a:r>
            <a:r>
              <a:rPr lang="ru-RU" dirty="0" smtClean="0"/>
              <a:t> – так оптом!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Можно </a:t>
            </a:r>
            <a:r>
              <a:rPr lang="en-US" dirty="0" smtClean="0"/>
              <a:t>LUT </a:t>
            </a:r>
            <a:r>
              <a:rPr lang="ru-RU" dirty="0" smtClean="0"/>
              <a:t>для </a:t>
            </a:r>
            <a:r>
              <a:rPr lang="en-US" dirty="0" smtClean="0"/>
              <a:t>cos(x)</a:t>
            </a:r>
            <a:r>
              <a:rPr lang="ru-RU" dirty="0" smtClean="0"/>
              <a:t> и что-то там досчитать</a:t>
            </a:r>
            <a:endParaRPr lang="en-US" dirty="0" smtClean="0"/>
          </a:p>
          <a:p>
            <a:r>
              <a:rPr lang="ru-RU" dirty="0" smtClean="0"/>
              <a:t>Можно </a:t>
            </a:r>
            <a:r>
              <a:rPr lang="en-US" dirty="0" smtClean="0"/>
              <a:t>LUT </a:t>
            </a:r>
            <a:r>
              <a:rPr lang="ru-RU" dirty="0" smtClean="0"/>
              <a:t>прямо для</a:t>
            </a:r>
            <a:r>
              <a:rPr lang="en-US" dirty="0" smtClean="0"/>
              <a:t> k1, k2…</a:t>
            </a:r>
            <a:endParaRPr lang="en-US" dirty="0"/>
          </a:p>
          <a:p>
            <a:r>
              <a:rPr lang="ru-RU" b="1" dirty="0">
                <a:solidFill>
                  <a:srgbClr val="FF0000"/>
                </a:solidFill>
              </a:rPr>
              <a:t>Можно </a:t>
            </a:r>
            <a:r>
              <a:rPr lang="en-US" b="1" dirty="0">
                <a:solidFill>
                  <a:srgbClr val="FF0000"/>
                </a:solidFill>
              </a:rPr>
              <a:t>LUT </a:t>
            </a:r>
            <a:r>
              <a:rPr lang="ru-RU" b="1" dirty="0">
                <a:solidFill>
                  <a:srgbClr val="FF0000"/>
                </a:solidFill>
              </a:rPr>
              <a:t>прямо для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k1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, k2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ru-RU" dirty="0" smtClean="0"/>
              <a:t>БЕЙ КРУШИ ЛОМАЙ</a:t>
            </a:r>
            <a:endParaRPr lang="en-US" dirty="0" smtClean="0"/>
          </a:p>
          <a:p>
            <a:pPr lvl="1"/>
            <a:endParaRPr lang="ru-RU" dirty="0" smtClean="0"/>
          </a:p>
          <a:p>
            <a:r>
              <a:rPr lang="ru-RU" dirty="0" smtClean="0"/>
              <a:t>Ч</a:t>
            </a:r>
            <a:r>
              <a:rPr lang="en-US" dirty="0" smtClean="0"/>
              <a:t>$</a:t>
            </a:r>
            <a:r>
              <a:rPr lang="ru-RU" dirty="0" smtClean="0"/>
              <a:t>Х, опять хватило </a:t>
            </a:r>
            <a:r>
              <a:rPr lang="en-US" dirty="0" smtClean="0"/>
              <a:t>float[</a:t>
            </a:r>
            <a:r>
              <a:rPr lang="ru-RU" dirty="0" smtClean="0"/>
              <a:t>1024</a:t>
            </a:r>
            <a:r>
              <a:rPr lang="en-US" dirty="0" smtClean="0"/>
              <a:t>]</a:t>
            </a:r>
            <a:endParaRPr lang="ru-RU" dirty="0" smtClean="0"/>
          </a:p>
          <a:p>
            <a:r>
              <a:rPr lang="ru-RU" dirty="0"/>
              <a:t>Ч</a:t>
            </a:r>
            <a:r>
              <a:rPr lang="en-US" dirty="0"/>
              <a:t>$</a:t>
            </a:r>
            <a:r>
              <a:rPr lang="ru-RU" dirty="0"/>
              <a:t>Х</a:t>
            </a:r>
            <a:r>
              <a:rPr lang="ru-RU" dirty="0" smtClean="0"/>
              <a:t>,</a:t>
            </a:r>
            <a:r>
              <a:rPr lang="en-US" dirty="0" smtClean="0"/>
              <a:t> ~ </a:t>
            </a:r>
            <a:r>
              <a:rPr lang="ru-RU" dirty="0" smtClean="0"/>
              <a:t>в этот момент</a:t>
            </a:r>
            <a:r>
              <a:rPr lang="en-US" dirty="0" smtClean="0"/>
              <a:t> double =&gt; float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935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Итого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super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 fast path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dlon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700" dirty="0">
                <a:solidFill>
                  <a:srgbClr val="09885A"/>
                </a:solidFill>
                <a:latin typeface="Consolas" panose="020B0609020204030204" pitchFamily="49" charset="0"/>
              </a:rPr>
              <a:t>13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// 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points are close enough; use flat ellipsoid model</a:t>
            </a:r>
            <a:endParaRPr lang="en-US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// interpolate </a:t>
            </a:r>
            <a:r>
              <a:rPr lang="en-US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sqr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(k1), </a:t>
            </a:r>
            <a:r>
              <a:rPr lang="en-US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sqr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(k2) </a:t>
            </a:r>
            <a:r>
              <a:rPr lang="en-US" sz="17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coeffs</a:t>
            </a:r>
            <a:r>
              <a:rPr lang="en-US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using 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latitudes midpoint</a:t>
            </a:r>
            <a:endParaRPr lang="en-US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7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m = (lat1 + lat2 + </a:t>
            </a:r>
            <a:r>
              <a:rPr lang="en-US" sz="1700" dirty="0">
                <a:solidFill>
                  <a:srgbClr val="09885A"/>
                </a:solidFill>
                <a:latin typeface="Consolas" panose="020B0609020204030204" pitchFamily="49" charset="0"/>
              </a:rPr>
              <a:t>180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KTABSIZE 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sz="1700" dirty="0">
                <a:solidFill>
                  <a:srgbClr val="09885A"/>
                </a:solidFill>
                <a:latin typeface="Consolas" panose="020B0609020204030204" pitchFamily="49" charset="0"/>
              </a:rPr>
              <a:t>360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ru-RU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ru-RU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ru-RU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[-90, 90] degrees -&gt; [0, </a:t>
            </a:r>
            <a:r>
              <a:rPr lang="en-US" sz="1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KTABSIZE] </a:t>
            </a:r>
            <a:r>
              <a:rPr lang="en-US" sz="1700" dirty="0">
                <a:solidFill>
                  <a:srgbClr val="008000"/>
                </a:solidFill>
                <a:latin typeface="Consolas" panose="020B0609020204030204" pitchFamily="49" charset="0"/>
              </a:rPr>
              <a:t>indexes</a:t>
            </a:r>
            <a:endParaRPr lang="en-US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17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(m);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&amp;= 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KTABSIZE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sz="17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17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kk1 = 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KTAB[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sz="1700" dirty="0">
                <a:solidFill>
                  <a:srgbClr val="09885A"/>
                </a:solidFill>
                <a:latin typeface="Consolas" panose="020B0609020204030204" pitchFamily="49" charset="0"/>
              </a:rPr>
              <a:t>0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ru-RU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 (KTAB[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17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sz="1700" dirty="0">
                <a:solidFill>
                  <a:srgbClr val="09885A"/>
                </a:solidFill>
                <a:latin typeface="Consolas" panose="020B0609020204030204" pitchFamily="49" charset="0"/>
              </a:rPr>
              <a:t>0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] - 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KTAB[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sz="1700" dirty="0">
                <a:solidFill>
                  <a:srgbClr val="09885A"/>
                </a:solidFill>
                <a:latin typeface="Consolas" panose="020B0609020204030204" pitchFamily="49" charset="0"/>
              </a:rPr>
              <a:t>0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]) * (m -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7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kk2 = 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KTAB[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sz="17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] + 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(KTAB[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17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sz="17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] - 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KTAB[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sz="1700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]) * (m -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700" dirty="0" smtClean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7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(kk1 *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dlat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dlat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+ kk2 *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dlon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dlon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7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9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Собственно</a:t>
            </a:r>
            <a:r>
              <a:rPr lang="en-US" dirty="0" smtClean="0"/>
              <a:t>, GEODIST()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GEODIST(</a:t>
            </a:r>
            <a:r>
              <a:rPr lang="en-US" b="1" dirty="0" smtClean="0"/>
              <a:t>lat1, lon1, lat2, lon2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Всего-то</a:t>
            </a:r>
            <a:r>
              <a:rPr lang="en-US" dirty="0" smtClean="0"/>
              <a:t>”</a:t>
            </a:r>
            <a:r>
              <a:rPr lang="ru-RU" dirty="0" smtClean="0"/>
              <a:t> – расстояние между 2 точками</a:t>
            </a:r>
          </a:p>
          <a:p>
            <a:pPr lvl="1"/>
            <a:r>
              <a:rPr lang="ru-RU" dirty="0" smtClean="0"/>
              <a:t>Вот только на </a:t>
            </a:r>
            <a:r>
              <a:rPr lang="en-US" dirty="0" smtClean="0"/>
              <a:t>“</a:t>
            </a:r>
            <a:r>
              <a:rPr lang="ru-RU" dirty="0" smtClean="0"/>
              <a:t>сфере</a:t>
            </a:r>
            <a:r>
              <a:rPr lang="en-US" dirty="0" smtClean="0"/>
              <a:t>”</a:t>
            </a:r>
            <a:endParaRPr lang="ru-RU" dirty="0" smtClean="0"/>
          </a:p>
          <a:p>
            <a:pPr lvl="1"/>
            <a:r>
              <a:rPr lang="ru-RU" dirty="0" smtClean="0"/>
              <a:t>А точнее, эллипсоиде</a:t>
            </a:r>
          </a:p>
          <a:p>
            <a:pPr lvl="1"/>
            <a:r>
              <a:rPr lang="ru-RU" dirty="0" smtClean="0"/>
              <a:t>А совсем точно, геоиде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sz="3500" dirty="0" smtClean="0"/>
          </a:p>
          <a:p>
            <a:pPr algn="ctr">
              <a:buNone/>
            </a:pPr>
            <a:r>
              <a:rPr lang="ru-RU" sz="8800" dirty="0" smtClean="0"/>
              <a:t>Вопрос</a:t>
            </a:r>
            <a:r>
              <a:rPr lang="en-US" sz="8800" dirty="0" smtClean="0"/>
              <a:t>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Расходимся или доделаем</a:t>
            </a:r>
            <a:r>
              <a:rPr lang="en-US" dirty="0" smtClean="0"/>
              <a:t>?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13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Расходимся или доделаем</a:t>
            </a:r>
            <a:r>
              <a:rPr lang="en-US" dirty="0" smtClean="0"/>
              <a:t>?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else if (</a:t>
            </a:r>
            <a:r>
              <a:rPr lang="en-US" b="1" dirty="0" err="1" smtClean="0">
                <a:solidFill>
                  <a:srgbClr val="FF0000"/>
                </a:solidFill>
              </a:rPr>
              <a:t>dlon</a:t>
            </a:r>
            <a:r>
              <a:rPr lang="en-US" b="1" dirty="0" smtClean="0">
                <a:solidFill>
                  <a:srgbClr val="FF0000"/>
                </a:solidFill>
              </a:rPr>
              <a:t> &gt;= 13)</a:t>
            </a:r>
            <a:r>
              <a:rPr lang="en-US" dirty="0" smtClean="0"/>
              <a:t> … </a:t>
            </a:r>
            <a:r>
              <a:rPr lang="en-US" b="1" dirty="0" smtClean="0">
                <a:solidFill>
                  <a:srgbClr val="00B050"/>
                </a:solidFill>
              </a:rPr>
              <a:t>// </a:t>
            </a:r>
            <a:r>
              <a:rPr lang="ru-RU" b="1" dirty="0" smtClean="0">
                <a:solidFill>
                  <a:srgbClr val="00B050"/>
                </a:solidFill>
              </a:rPr>
              <a:t>точность, </a:t>
            </a:r>
            <a:r>
              <a:rPr lang="ru-RU" b="1" dirty="0" err="1" smtClean="0">
                <a:solidFill>
                  <a:srgbClr val="00B050"/>
                </a:solidFill>
              </a:rPr>
              <a:t>аррргх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Да, </a:t>
            </a:r>
            <a:r>
              <a:rPr lang="ru-RU" dirty="0"/>
              <a:t>э</a:t>
            </a:r>
            <a:r>
              <a:rPr lang="ru-RU" dirty="0" smtClean="0"/>
              <a:t>то довольно </a:t>
            </a:r>
            <a:r>
              <a:rPr lang="ru-RU" dirty="0" smtClean="0"/>
              <a:t>далеко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ru-RU" dirty="0" smtClean="0"/>
              <a:t>сотни км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ru-RU" dirty="0" smtClean="0"/>
              <a:t>Но мы ж хотим </a:t>
            </a:r>
            <a:r>
              <a:rPr lang="ru-RU" i="1" dirty="0" smtClean="0"/>
              <a:t>универсально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ru-RU" dirty="0" smtClean="0"/>
              <a:t>Возвращаемся обратно к </a:t>
            </a:r>
            <a:r>
              <a:rPr lang="en-US" dirty="0" err="1" smtClean="0">
                <a:solidFill>
                  <a:srgbClr val="FF0000"/>
                </a:solidFill>
              </a:rPr>
              <a:t>haversine</a:t>
            </a:r>
            <a:r>
              <a:rPr lang="en-US" dirty="0" smtClean="0"/>
              <a:t>()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57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мы </a:t>
            </a:r>
            <a:r>
              <a:rPr lang="ru-RU" b="1" i="1" dirty="0" smtClean="0">
                <a:solidFill>
                  <a:srgbClr val="FF0000"/>
                </a:solidFill>
              </a:rPr>
              <a:t>уже</a:t>
            </a:r>
            <a:r>
              <a:rPr lang="ru-RU" dirty="0" smtClean="0"/>
              <a:t> научились сегодня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Можно упрощать формулы</a:t>
            </a:r>
            <a:endParaRPr lang="en-US" dirty="0" smtClean="0"/>
          </a:p>
          <a:p>
            <a:r>
              <a:rPr lang="ru-RU" dirty="0" smtClean="0"/>
              <a:t>Можно</a:t>
            </a:r>
            <a:r>
              <a:rPr lang="en-US" dirty="0" smtClean="0"/>
              <a:t> </a:t>
            </a:r>
            <a:r>
              <a:rPr lang="ru-RU" dirty="0" smtClean="0"/>
              <a:t>делать </a:t>
            </a:r>
            <a:r>
              <a:rPr lang="en-US" dirty="0" smtClean="0"/>
              <a:t>LUT</a:t>
            </a:r>
            <a:endParaRPr lang="ru-RU" dirty="0" smtClean="0"/>
          </a:p>
          <a:p>
            <a:r>
              <a:rPr lang="ru-RU" dirty="0" smtClean="0"/>
              <a:t>Можно делать </a:t>
            </a:r>
            <a:r>
              <a:rPr lang="en-US" dirty="0" smtClean="0"/>
              <a:t>LUT + Lerp()</a:t>
            </a:r>
          </a:p>
          <a:p>
            <a:r>
              <a:rPr lang="ru-RU" dirty="0" smtClean="0"/>
              <a:t>Можно считать сразу композицию функций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170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снова седая ночь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надо 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LUT+Lerp</a:t>
            </a: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для 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FastSin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()/Cos()</a:t>
            </a:r>
            <a:b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 =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(dlat2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cos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(lat1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(lat2)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(dlon2));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надо тоже 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LUT+Lerp</a:t>
            </a: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на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asin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sqrt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())</a:t>
            </a:r>
            <a:b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 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asin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(a)));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)(D * 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131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тут-то было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LutLerp</a:t>
            </a:r>
            <a:r>
              <a:rPr lang="en-US" dirty="0" smtClean="0">
                <a:solidFill>
                  <a:srgbClr val="00B050"/>
                </a:solidFill>
              </a:rPr>
              <a:t>()</a:t>
            </a:r>
            <a:r>
              <a:rPr lang="ru-RU" dirty="0" smtClean="0">
                <a:solidFill>
                  <a:srgbClr val="00B050"/>
                </a:solidFill>
              </a:rPr>
              <a:t> для </a:t>
            </a:r>
            <a:r>
              <a:rPr lang="en-US" dirty="0" smtClean="0">
                <a:solidFill>
                  <a:srgbClr val="00B050"/>
                </a:solidFill>
              </a:rPr>
              <a:t>sin(x), cos(x)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– </a:t>
            </a:r>
            <a:r>
              <a:rPr lang="ru-RU" dirty="0" smtClean="0">
                <a:solidFill>
                  <a:srgbClr val="00B050"/>
                </a:solidFill>
              </a:rPr>
              <a:t>прям </a:t>
            </a:r>
            <a:r>
              <a:rPr lang="ru-RU" dirty="0" smtClean="0">
                <a:solidFill>
                  <a:srgbClr val="00B050"/>
                </a:solidFill>
              </a:rPr>
              <a:t>отлично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LutLerp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  <a:r>
              <a:rPr lang="ru-RU" dirty="0" smtClean="0">
                <a:solidFill>
                  <a:srgbClr val="FF0000"/>
                </a:solidFill>
              </a:rPr>
              <a:t> для </a:t>
            </a:r>
            <a:r>
              <a:rPr lang="en-US" dirty="0" err="1" smtClean="0">
                <a:solidFill>
                  <a:srgbClr val="FF0000"/>
                </a:solidFill>
              </a:rPr>
              <a:t>asin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sqrt</a:t>
            </a:r>
            <a:r>
              <a:rPr lang="en-US" dirty="0" smtClean="0">
                <a:solidFill>
                  <a:srgbClr val="FF0000"/>
                </a:solidFill>
              </a:rPr>
              <a:t>(x))</a:t>
            </a:r>
            <a:r>
              <a:rPr lang="ru-RU" dirty="0" smtClean="0">
                <a:solidFill>
                  <a:srgbClr val="FF0000"/>
                </a:solidFill>
              </a:rPr>
              <a:t> – не работает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4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Ок, анализируем беду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F(x) = </a:t>
            </a:r>
            <a:r>
              <a:rPr lang="en-US" dirty="0" err="1" smtClean="0"/>
              <a:t>asin</a:t>
            </a:r>
            <a:r>
              <a:rPr lang="en-US" dirty="0" smtClean="0"/>
              <a:t>(</a:t>
            </a:r>
            <a:r>
              <a:rPr lang="en-US" dirty="0" err="1" smtClean="0"/>
              <a:t>sqrt</a:t>
            </a:r>
            <a:r>
              <a:rPr lang="en-US" dirty="0" smtClean="0"/>
              <a:t>(x)), x = [0…1]</a:t>
            </a:r>
            <a:endParaRPr lang="ru-RU" dirty="0" smtClean="0"/>
          </a:p>
          <a:p>
            <a:r>
              <a:rPr lang="ru-RU" dirty="0" smtClean="0"/>
              <a:t>В серединке</a:t>
            </a:r>
            <a:r>
              <a:rPr lang="en-US" dirty="0" smtClean="0"/>
              <a:t> </a:t>
            </a:r>
            <a:r>
              <a:rPr lang="en-US" dirty="0" err="1" smtClean="0"/>
              <a:t>LutLerp</a:t>
            </a:r>
            <a:r>
              <a:rPr lang="ru-RU" dirty="0" smtClean="0"/>
              <a:t> работает отлично</a:t>
            </a:r>
          </a:p>
          <a:p>
            <a:pPr lvl="1"/>
            <a:r>
              <a:rPr lang="ru-RU" dirty="0" smtClean="0"/>
              <a:t>ошибка</a:t>
            </a:r>
            <a:r>
              <a:rPr lang="en-US" dirty="0" smtClean="0"/>
              <a:t> </a:t>
            </a:r>
            <a:r>
              <a:rPr lang="en-US" dirty="0" smtClean="0"/>
              <a:t>0.00369%</a:t>
            </a:r>
            <a:r>
              <a:rPr lang="ru-RU" dirty="0" smtClean="0"/>
              <a:t> </a:t>
            </a:r>
            <a:r>
              <a:rPr lang="ru-RU" dirty="0" smtClean="0"/>
              <a:t>при размере </a:t>
            </a:r>
            <a:r>
              <a:rPr lang="en-US" dirty="0" smtClean="0"/>
              <a:t>N=512</a:t>
            </a:r>
            <a:r>
              <a:rPr lang="ru-RU" dirty="0" smtClean="0"/>
              <a:t> \</a:t>
            </a:r>
            <a:r>
              <a:rPr lang="en-US" dirty="0" smtClean="0"/>
              <a:t>m/</a:t>
            </a:r>
            <a:endParaRPr lang="en-US" dirty="0" smtClean="0"/>
          </a:p>
          <a:p>
            <a:r>
              <a:rPr lang="ru-RU" dirty="0" smtClean="0"/>
              <a:t>При </a:t>
            </a:r>
            <a:r>
              <a:rPr lang="en-US" dirty="0" smtClean="0"/>
              <a:t>x ~= 0</a:t>
            </a:r>
            <a:r>
              <a:rPr lang="ru-RU" dirty="0" smtClean="0"/>
              <a:t> беда</a:t>
            </a:r>
          </a:p>
          <a:p>
            <a:r>
              <a:rPr lang="ru-RU" dirty="0" smtClean="0"/>
              <a:t>При </a:t>
            </a:r>
            <a:r>
              <a:rPr lang="en-US" dirty="0" smtClean="0"/>
              <a:t>x ~=</a:t>
            </a:r>
            <a:r>
              <a:rPr lang="ru-RU" dirty="0" smtClean="0"/>
              <a:t> </a:t>
            </a:r>
            <a:r>
              <a:rPr lang="en-US" dirty="0" smtClean="0"/>
              <a:t>1 </a:t>
            </a:r>
            <a:r>
              <a:rPr lang="ru-RU" dirty="0" smtClean="0"/>
              <a:t>тоже беда!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6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Ок, анализируем беду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46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167408"/>
            <a:ext cx="53149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Техника древних </a:t>
            </a:r>
            <a:r>
              <a:rPr lang="en-US" b="1" dirty="0" smtClean="0">
                <a:solidFill>
                  <a:srgbClr val="FF0000"/>
                </a:solidFill>
              </a:rPr>
              <a:t>#5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47</a:t>
            </a:fld>
            <a:endParaRPr lang="ru-RU" dirty="0"/>
          </a:p>
        </p:txBody>
      </p:sp>
      <p:pic>
        <p:nvPicPr>
          <p:cNvPr id="7" name="Picture 4" descr="egyptian-pyramid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65" y="1063229"/>
            <a:ext cx="5568870" cy="37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Приближать – наше всё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работает линейно – возьмем квадрат</a:t>
            </a:r>
          </a:p>
          <a:p>
            <a:r>
              <a:rPr lang="ru-RU" dirty="0" smtClean="0"/>
              <a:t>Не работает квадрат – возьмем куб</a:t>
            </a:r>
          </a:p>
          <a:p>
            <a:r>
              <a:rPr lang="ru-RU" dirty="0" smtClean="0"/>
              <a:t>Не работает куб – возьмем четвертую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  <a:p>
            <a:r>
              <a:rPr lang="ru-RU" dirty="0" err="1" smtClean="0"/>
              <a:t>Опа</a:t>
            </a:r>
            <a:r>
              <a:rPr lang="ru-RU" dirty="0" smtClean="0"/>
              <a:t>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406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8800" dirty="0" smtClean="0"/>
              <a:t>Внезапно</a:t>
            </a:r>
            <a:r>
              <a:rPr lang="en-US" sz="8800" dirty="0"/>
              <a:t>,</a:t>
            </a: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ряд Тейлора!!</a:t>
            </a:r>
            <a:endParaRPr lang="en-US" sz="88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Не сразу узнал вас в гриме</a:t>
            </a:r>
            <a:r>
              <a:rPr lang="en-US" dirty="0" smtClean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7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8" name="Picture 7" descr="geoid_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61" y="1966913"/>
            <a:ext cx="6076950" cy="2800350"/>
          </a:xfrm>
          <a:prstGeom prst="rect">
            <a:avLst/>
          </a:prstGeom>
        </p:spPr>
      </p:pic>
      <p:pic>
        <p:nvPicPr>
          <p:cNvPr id="7" name="Picture 6" descr="geoid_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7954"/>
            <a:ext cx="3239524" cy="259162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вышло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Wolfram Alpha</a:t>
            </a:r>
            <a:r>
              <a:rPr lang="ru-RU" dirty="0" smtClean="0"/>
              <a:t> </a:t>
            </a:r>
            <a:r>
              <a:rPr lang="en-US" dirty="0" smtClean="0"/>
              <a:t>FTW</a:t>
            </a:r>
          </a:p>
          <a:p>
            <a:pPr lvl="1"/>
            <a:r>
              <a:rPr lang="ru-RU" dirty="0" smtClean="0"/>
              <a:t>Не руками же считать!</a:t>
            </a:r>
            <a:endParaRPr lang="ru-RU" dirty="0">
              <a:sym typeface="Wingdings" panose="05000000000000000000" pitchFamily="2" charset="2"/>
            </a:endParaRPr>
          </a:p>
          <a:p>
            <a:r>
              <a:rPr lang="ru-RU" dirty="0" smtClean="0">
                <a:sym typeface="Wingdings" panose="05000000000000000000" pitchFamily="2" charset="2"/>
              </a:rPr>
              <a:t>Хватило 4 членов ряда</a:t>
            </a:r>
          </a:p>
          <a:p>
            <a:r>
              <a:rPr lang="ru-RU" dirty="0" smtClean="0">
                <a:sym typeface="Wingdings" panose="05000000000000000000" pitchFamily="2" charset="2"/>
              </a:rPr>
              <a:t>Ориентировался на результаты </a:t>
            </a:r>
            <a:r>
              <a:rPr lang="en-US" dirty="0" smtClean="0">
                <a:sym typeface="Wingdings" panose="05000000000000000000" pitchFamily="2" charset="2"/>
              </a:rPr>
              <a:t>LUT</a:t>
            </a:r>
            <a:endParaRPr lang="ru-RU" dirty="0" smtClean="0">
              <a:sym typeface="Wingdings" panose="05000000000000000000" pitchFamily="2" charset="2"/>
            </a:endParaRPr>
          </a:p>
          <a:p>
            <a:pPr lvl="1"/>
            <a:r>
              <a:rPr lang="ru-RU" dirty="0" smtClean="0"/>
              <a:t>Пороги примерно оттуда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7203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вышло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94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(x &lt;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0.122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distance under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4546km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// Taylor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error under 0.00072%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y =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(x);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AF00DB"/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y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+ x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y * </a:t>
            </a:r>
            <a:r>
              <a:rPr lang="en-US" dirty="0" smtClean="0">
                <a:solidFill>
                  <a:srgbClr val="09885A"/>
                </a:solidFill>
                <a:latin typeface="Consolas" panose="020B0609020204030204" pitchFamily="49" charset="0"/>
              </a:rPr>
              <a:t>0.166666666666666f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 * x * y * </a:t>
            </a:r>
            <a:r>
              <a:rPr lang="en-US" dirty="0" smtClean="0">
                <a:solidFill>
                  <a:srgbClr val="09885A"/>
                </a:solidFill>
                <a:latin typeface="Consolas" panose="020B0609020204030204" pitchFamily="49" charset="0"/>
              </a:rPr>
              <a:t>0.075f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 * x * x * y *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0.044642857142857f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628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вышло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(x &lt;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0.948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distance under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17083km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512-entry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LUT error under 0.00072%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x *=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ASIN_SIZE;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(x);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ASIN[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ASIN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- ASIN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]) * (x -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381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вышло</a:t>
            </a:r>
            <a:r>
              <a:rPr lang="en-US" dirty="0" smtClean="0"/>
              <a:t> – </a:t>
            </a:r>
            <a:r>
              <a:rPr lang="ru-RU" dirty="0" smtClean="0"/>
              <a:t>ах, обман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rgbClr val="008000"/>
                </a:solidFill>
                <a:latin typeface="Consolas" panose="020B0609020204030204" pitchFamily="49" charset="0"/>
              </a:rPr>
              <a:t>// distance over </a:t>
            </a:r>
            <a:r>
              <a:rPr lang="en-US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17083km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just </a:t>
            </a:r>
            <a:r>
              <a:rPr lang="en-US" sz="2700" dirty="0">
                <a:solidFill>
                  <a:srgbClr val="008000"/>
                </a:solidFill>
                <a:latin typeface="Consolas" panose="020B0609020204030204" pitchFamily="49" charset="0"/>
              </a:rPr>
              <a:t>compute </a:t>
            </a:r>
            <a:r>
              <a:rPr lang="en-US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honestly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7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2700" dirty="0" err="1">
                <a:solidFill>
                  <a:srgbClr val="795E26"/>
                </a:solidFill>
                <a:latin typeface="Consolas" panose="020B0609020204030204" pitchFamily="49" charset="0"/>
              </a:rPr>
              <a:t>asin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7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(x)); </a:t>
            </a:r>
          </a:p>
          <a:p>
            <a:pPr marL="0" indent="0">
              <a:buNone/>
            </a:pP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ru-RU" sz="27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ru-RU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теория</a:t>
            </a:r>
            <a:r>
              <a:rPr lang="en-US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 </a:t>
            </a:r>
            <a:r>
              <a:rPr lang="ru-RU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ряд Тейлора</a:t>
            </a:r>
            <a:r>
              <a:rPr lang="en-US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ru-RU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для </a:t>
            </a:r>
            <a:r>
              <a:rPr lang="en-US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(1-x)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практика</a:t>
            </a:r>
            <a:r>
              <a:rPr lang="en-US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</a:t>
            </a:r>
            <a:r>
              <a:rPr lang="ru-RU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был непрост</a:t>
            </a:r>
            <a:r>
              <a:rPr lang="en-US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+ </a:t>
            </a:r>
            <a:r>
              <a:rPr lang="ru-RU" sz="2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нафиг надо!</a:t>
            </a:r>
            <a:endParaRPr lang="en-US" sz="27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386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54</a:t>
            </a:fld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500" dirty="0" smtClean="0"/>
          </a:p>
          <a:p>
            <a:pPr algn="ctr">
              <a:buNone/>
            </a:pPr>
            <a:r>
              <a:rPr lang="ru-RU" sz="8800" dirty="0" smtClean="0"/>
              <a:t>Итого</a:t>
            </a:r>
            <a:r>
              <a:rPr lang="en-US" sz="8800" dirty="0" smtClean="0"/>
              <a:t>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372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Обещанные </a:t>
            </a:r>
            <a:r>
              <a:rPr lang="ru-RU" dirty="0" smtClean="0">
                <a:solidFill>
                  <a:srgbClr val="FF0000"/>
                </a:solidFill>
              </a:rPr>
              <a:t>Техники Древних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Упрощай формулы – как в школе!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Строй таблички – как в школе!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Лерпай</a:t>
            </a:r>
            <a:r>
              <a:rPr lang="ru-RU" dirty="0" smtClean="0"/>
              <a:t> по ним – как в школе!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Суй в </a:t>
            </a:r>
            <a:r>
              <a:rPr lang="en-US" dirty="0" smtClean="0"/>
              <a:t>LUT </a:t>
            </a:r>
            <a:r>
              <a:rPr lang="ru-RU" dirty="0" smtClean="0"/>
              <a:t>побольше – как в школе!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Ряд Тейлора – как на 1 курсе</a:t>
            </a:r>
            <a:r>
              <a:rPr lang="en-US" dirty="0" smtClean="0"/>
              <a:t>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6603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шутеж</a:t>
            </a:r>
            <a:r>
              <a:rPr lang="ru-RU" dirty="0" smtClean="0"/>
              <a:t> </a:t>
            </a:r>
            <a:r>
              <a:rPr lang="ru-RU" dirty="0" err="1" smtClean="0"/>
              <a:t>штоле</a:t>
            </a:r>
            <a:r>
              <a:rPr lang="ru-RU" dirty="0" smtClean="0"/>
              <a:t>!?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таблички и линеаризация, </a:t>
            </a:r>
            <a:r>
              <a:rPr lang="ru-RU" dirty="0" err="1" smtClean="0"/>
              <a:t>штааа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2019 год на дворе, ну!?</a:t>
            </a:r>
          </a:p>
          <a:p>
            <a:endParaRPr lang="ru-RU" dirty="0" smtClean="0"/>
          </a:p>
          <a:p>
            <a:r>
              <a:rPr lang="ru-RU" dirty="0" smtClean="0"/>
              <a:t>Ведь мы отринем наследие 80286?</a:t>
            </a:r>
          </a:p>
          <a:p>
            <a:r>
              <a:rPr lang="ru-RU" dirty="0" smtClean="0"/>
              <a:t>Ведь прогресс не стоит на месте</a:t>
            </a:r>
            <a:r>
              <a:rPr lang="en-US" dirty="0" smtClean="0"/>
              <a:t>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6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ещё капля философии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Лучший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en-US" dirty="0" smtClean="0"/>
              <a:t> != </a:t>
            </a:r>
            <a:r>
              <a:rPr lang="ru-RU" dirty="0" smtClean="0"/>
              <a:t>самый быстрый</a:t>
            </a:r>
            <a:r>
              <a:rPr lang="en-US" dirty="0" smtClean="0"/>
              <a:t> / </a:t>
            </a:r>
            <a:r>
              <a:rPr lang="ru-RU" dirty="0" smtClean="0"/>
              <a:t>точный</a:t>
            </a:r>
            <a:r>
              <a:rPr lang="en-US" dirty="0" smtClean="0"/>
              <a:t> / …</a:t>
            </a:r>
            <a:endParaRPr lang="ru-RU" dirty="0" smtClean="0"/>
          </a:p>
          <a:p>
            <a:pPr lvl="1"/>
            <a:r>
              <a:rPr lang="en-US" dirty="0" smtClean="0"/>
              <a:t>{ return 0; } – </a:t>
            </a:r>
            <a:r>
              <a:rPr lang="ru-RU" dirty="0" smtClean="0"/>
              <a:t>вот самый быстрый</a:t>
            </a:r>
            <a:r>
              <a:rPr lang="en-US" dirty="0" smtClean="0"/>
              <a:t>!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Лучший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ru-RU" dirty="0" smtClean="0"/>
              <a:t> =</a:t>
            </a:r>
            <a:r>
              <a:rPr lang="en-US" dirty="0" smtClean="0"/>
              <a:t>= </a:t>
            </a:r>
            <a:r>
              <a:rPr lang="ru-RU" b="1" dirty="0" smtClean="0">
                <a:solidFill>
                  <a:srgbClr val="00B050"/>
                </a:solidFill>
              </a:rPr>
              <a:t>выдержан баланс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ru-RU" dirty="0" smtClean="0"/>
              <a:t>Точность </a:t>
            </a:r>
            <a:r>
              <a:rPr lang="ru-RU" dirty="0" smtClean="0"/>
              <a:t>данных</a:t>
            </a:r>
            <a:r>
              <a:rPr lang="en-US" dirty="0" smtClean="0"/>
              <a:t> (float)</a:t>
            </a:r>
            <a:br>
              <a:rPr lang="en-US" dirty="0" smtClean="0"/>
            </a:br>
            <a:r>
              <a:rPr lang="en-US" dirty="0" smtClean="0"/>
              <a:t>VS </a:t>
            </a:r>
            <a:r>
              <a:rPr lang="ru-RU" dirty="0" smtClean="0"/>
              <a:t>точность алгоритма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VS </a:t>
            </a:r>
            <a:r>
              <a:rPr lang="ru-RU" dirty="0" smtClean="0"/>
              <a:t>скорость</a:t>
            </a:r>
            <a:r>
              <a:rPr lang="en-US" dirty="0" smtClean="0"/>
              <a:t> </a:t>
            </a:r>
            <a:r>
              <a:rPr lang="ru-RU" dirty="0" smtClean="0"/>
              <a:t>работы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VS</a:t>
            </a:r>
            <a:r>
              <a:rPr lang="ru-RU" dirty="0" smtClean="0"/>
              <a:t> </a:t>
            </a:r>
            <a:r>
              <a:rPr lang="ru-RU" dirty="0" smtClean="0"/>
              <a:t>требования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7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Мериться-то таки будем</a:t>
            </a:r>
            <a:r>
              <a:rPr lang="en-US" dirty="0" smtClean="0"/>
              <a:t>?!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Обратите </a:t>
            </a:r>
            <a:r>
              <a:rPr lang="ru-RU" dirty="0" smtClean="0"/>
              <a:t>внимание, иногда </a:t>
            </a:r>
            <a:r>
              <a:rPr lang="ru-RU" dirty="0" smtClean="0"/>
              <a:t>дают </a:t>
            </a:r>
            <a:r>
              <a:rPr lang="ru-RU" b="1" dirty="0" smtClean="0">
                <a:solidFill>
                  <a:srgbClr val="FF0000"/>
                </a:solidFill>
              </a:rPr>
              <a:t>всё и сразу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Точность </a:t>
            </a:r>
            <a:r>
              <a:rPr lang="en-US" dirty="0" smtClean="0"/>
              <a:t>adapt() </a:t>
            </a:r>
            <a:r>
              <a:rPr lang="ru-RU" b="1" dirty="0" smtClean="0">
                <a:solidFill>
                  <a:srgbClr val="00B050"/>
                </a:solidFill>
              </a:rPr>
              <a:t>лучше</a:t>
            </a:r>
            <a:r>
              <a:rPr lang="ru-RU" dirty="0" smtClean="0"/>
              <a:t> </a:t>
            </a:r>
            <a:r>
              <a:rPr lang="ru-RU" i="1" dirty="0" smtClean="0"/>
              <a:t>обоих</a:t>
            </a:r>
            <a:r>
              <a:rPr lang="en-US" dirty="0" smtClean="0"/>
              <a:t> </a:t>
            </a:r>
            <a:r>
              <a:rPr lang="en-US" dirty="0" err="1" smtClean="0"/>
              <a:t>hav</a:t>
            </a:r>
            <a:r>
              <a:rPr lang="en-US" dirty="0" smtClean="0"/>
              <a:t>(), flat()</a:t>
            </a:r>
          </a:p>
          <a:p>
            <a:pPr lvl="1"/>
            <a:r>
              <a:rPr lang="ru-RU" dirty="0" smtClean="0"/>
              <a:t>До </a:t>
            </a:r>
            <a:r>
              <a:rPr lang="en-US" dirty="0" smtClean="0"/>
              <a:t>100 km, H = </a:t>
            </a:r>
            <a:r>
              <a:rPr lang="en-US" dirty="0" smtClean="0">
                <a:solidFill>
                  <a:srgbClr val="0070C0"/>
                </a:solidFill>
              </a:rPr>
              <a:t>0.37%</a:t>
            </a:r>
            <a:r>
              <a:rPr lang="en-US" dirty="0" smtClean="0"/>
              <a:t>, A = F = </a:t>
            </a:r>
            <a:r>
              <a:rPr lang="en-US" dirty="0" smtClean="0">
                <a:solidFill>
                  <a:srgbClr val="0070C0"/>
                </a:solidFill>
              </a:rPr>
              <a:t>0.27%</a:t>
            </a:r>
            <a:r>
              <a:rPr lang="en-US" dirty="0" smtClean="0"/>
              <a:t> –</a:t>
            </a:r>
            <a:r>
              <a:rPr lang="ru-RU" dirty="0" smtClean="0"/>
              <a:t> копия</a:t>
            </a:r>
            <a:endParaRPr lang="en-US" dirty="0" smtClean="0"/>
          </a:p>
          <a:p>
            <a:pPr lvl="1"/>
            <a:r>
              <a:rPr lang="ru-RU" dirty="0" smtClean="0"/>
              <a:t>От </a:t>
            </a:r>
            <a:r>
              <a:rPr lang="en-US" dirty="0" smtClean="0"/>
              <a:t>300 km,</a:t>
            </a:r>
            <a:r>
              <a:rPr lang="ru-RU" dirty="0" smtClean="0"/>
              <a:t> </a:t>
            </a:r>
            <a:r>
              <a:rPr lang="en-US" dirty="0" smtClean="0"/>
              <a:t>H = </a:t>
            </a:r>
            <a:r>
              <a:rPr lang="en-US" dirty="0" smtClean="0">
                <a:solidFill>
                  <a:srgbClr val="0070C0"/>
                </a:solidFill>
              </a:rPr>
              <a:t>0.37…0.42%</a:t>
            </a:r>
            <a:r>
              <a:rPr lang="en-US" dirty="0" smtClean="0"/>
              <a:t>, F = fail, A = </a:t>
            </a:r>
            <a:r>
              <a:rPr lang="en-US" dirty="0" smtClean="0">
                <a:solidFill>
                  <a:srgbClr val="0070C0"/>
                </a:solidFill>
              </a:rPr>
              <a:t>0.16…0.26%</a:t>
            </a:r>
          </a:p>
          <a:p>
            <a:r>
              <a:rPr lang="ru-RU" dirty="0" smtClean="0"/>
              <a:t>Скорость </a:t>
            </a:r>
            <a:r>
              <a:rPr lang="en-US" dirty="0" smtClean="0"/>
              <a:t>adapt()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лучше</a:t>
            </a:r>
            <a:r>
              <a:rPr lang="ru-RU" dirty="0" smtClean="0"/>
              <a:t> </a:t>
            </a:r>
            <a:r>
              <a:rPr lang="ru-RU" i="1" dirty="0" smtClean="0"/>
              <a:t>обоих</a:t>
            </a:r>
            <a:endParaRPr lang="ru-RU" dirty="0" smtClean="0"/>
          </a:p>
          <a:p>
            <a:pPr lvl="1"/>
            <a:r>
              <a:rPr lang="en-US" dirty="0" smtClean="0"/>
              <a:t>A = </a:t>
            </a:r>
            <a:r>
              <a:rPr lang="en-US" dirty="0" smtClean="0">
                <a:solidFill>
                  <a:srgbClr val="00B050"/>
                </a:solidFill>
              </a:rPr>
              <a:t>1.6s</a:t>
            </a:r>
            <a:r>
              <a:rPr lang="en-US" dirty="0" smtClean="0"/>
              <a:t>, F = </a:t>
            </a:r>
            <a:r>
              <a:rPr lang="en-US" dirty="0" smtClean="0">
                <a:solidFill>
                  <a:srgbClr val="0070C0"/>
                </a:solidFill>
              </a:rPr>
              <a:t>2.2s</a:t>
            </a:r>
            <a:r>
              <a:rPr lang="en-US" dirty="0" smtClean="0"/>
              <a:t>, H = </a:t>
            </a:r>
            <a:r>
              <a:rPr lang="en-US" dirty="0" smtClean="0">
                <a:solidFill>
                  <a:srgbClr val="0070C0"/>
                </a:solidFill>
              </a:rPr>
              <a:t>4.5s</a:t>
            </a:r>
            <a:r>
              <a:rPr lang="ru-RU" dirty="0" smtClean="0"/>
              <a:t> </a:t>
            </a:r>
            <a:r>
              <a:rPr lang="ru-RU" dirty="0" err="1" smtClean="0"/>
              <a:t>мегате</a:t>
            </a:r>
            <a:r>
              <a:rPr lang="en-US" dirty="0" smtClean="0"/>
              <a:t>c</a:t>
            </a:r>
            <a:r>
              <a:rPr lang="ru-RU" dirty="0" smtClean="0"/>
              <a:t>т</a:t>
            </a:r>
            <a:r>
              <a:rPr lang="en-US" dirty="0" smtClean="0"/>
              <a:t> 10m-10Mm</a:t>
            </a:r>
          </a:p>
          <a:p>
            <a:pPr lvl="1"/>
            <a:r>
              <a:rPr lang="en-US" dirty="0" smtClean="0"/>
              <a:t>A </a:t>
            </a:r>
            <a:r>
              <a:rPr lang="ru-RU" dirty="0" smtClean="0"/>
              <a:t>=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.8s</a:t>
            </a:r>
            <a:r>
              <a:rPr lang="en-US" dirty="0" smtClean="0"/>
              <a:t>, F = </a:t>
            </a:r>
            <a:r>
              <a:rPr lang="en-US" dirty="0" smtClean="0">
                <a:solidFill>
                  <a:srgbClr val="0070C0"/>
                </a:solidFill>
              </a:rPr>
              <a:t>1.5s</a:t>
            </a:r>
            <a:r>
              <a:rPr lang="en-US" dirty="0" smtClean="0"/>
              <a:t>, H = </a:t>
            </a:r>
            <a:r>
              <a:rPr lang="en-US" dirty="0" smtClean="0">
                <a:solidFill>
                  <a:srgbClr val="0070C0"/>
                </a:solidFill>
              </a:rPr>
              <a:t>2.9s</a:t>
            </a:r>
            <a:r>
              <a:rPr lang="en-US" dirty="0" smtClean="0"/>
              <a:t> </a:t>
            </a:r>
            <a:r>
              <a:rPr lang="ru-RU" dirty="0" err="1" smtClean="0"/>
              <a:t>нормтест</a:t>
            </a:r>
            <a:r>
              <a:rPr lang="ru-RU" dirty="0" smtClean="0"/>
              <a:t> </a:t>
            </a:r>
            <a:r>
              <a:rPr lang="en-US" dirty="0" smtClean="0"/>
              <a:t>10m-100km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5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Сверхточно не будет – и не надо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Мы типа делаем </a:t>
            </a:r>
            <a:r>
              <a:rPr lang="ru-RU" dirty="0" err="1" smtClean="0"/>
              <a:t>вебсайты</a:t>
            </a:r>
            <a:endParaRPr lang="ru-RU" dirty="0" smtClean="0"/>
          </a:p>
          <a:p>
            <a:r>
              <a:rPr lang="ru-RU" dirty="0" smtClean="0"/>
              <a:t>Мы не изделия</a:t>
            </a:r>
            <a:r>
              <a:rPr lang="en-US" dirty="0" smtClean="0"/>
              <a:t> (*)</a:t>
            </a:r>
            <a:r>
              <a:rPr lang="ru-RU" dirty="0" smtClean="0"/>
              <a:t> запускаем</a:t>
            </a:r>
          </a:p>
          <a:p>
            <a:endParaRPr lang="en-US" dirty="0" smtClean="0"/>
          </a:p>
          <a:p>
            <a:r>
              <a:rPr lang="ru-RU" dirty="0" smtClean="0"/>
              <a:t>Точно </a:t>
            </a:r>
            <a:r>
              <a:rPr lang="en-US" dirty="0" smtClean="0"/>
              <a:t>“</a:t>
            </a:r>
            <a:r>
              <a:rPr lang="ru-RU" dirty="0" smtClean="0"/>
              <a:t>по геоиду</a:t>
            </a:r>
            <a:r>
              <a:rPr lang="en-US" dirty="0" smtClean="0"/>
              <a:t>”</a:t>
            </a:r>
            <a:r>
              <a:rPr lang="ru-RU" dirty="0" smtClean="0"/>
              <a:t> и не надо, но</a:t>
            </a:r>
            <a:endParaRPr lang="en-US" dirty="0" smtClean="0"/>
          </a:p>
          <a:p>
            <a:r>
              <a:rPr lang="ru-RU" dirty="0" smtClean="0"/>
              <a:t>Точно </a:t>
            </a:r>
            <a:r>
              <a:rPr lang="en-US" dirty="0" smtClean="0"/>
              <a:t>“</a:t>
            </a:r>
            <a:r>
              <a:rPr lang="ru-RU" dirty="0" smtClean="0"/>
              <a:t>по эллипсоиду</a:t>
            </a:r>
            <a:r>
              <a:rPr lang="en-US" dirty="0" smtClean="0"/>
              <a:t>” </a:t>
            </a:r>
            <a:r>
              <a:rPr lang="ru-RU" dirty="0" smtClean="0"/>
              <a:t>таки хочется</a:t>
            </a:r>
            <a:r>
              <a:rPr lang="en-US" dirty="0" smtClean="0"/>
              <a:t>!</a:t>
            </a:r>
            <a:br>
              <a:rPr lang="en-US" dirty="0" smtClean="0"/>
            </a:br>
            <a:endParaRPr lang="ru-RU" dirty="0" smtClean="0"/>
          </a:p>
          <a:p>
            <a:r>
              <a:rPr lang="ru-RU" dirty="0" smtClean="0"/>
              <a:t>Что такое </a:t>
            </a:r>
            <a:r>
              <a:rPr lang="en-US" dirty="0" smtClean="0"/>
              <a:t>“</a:t>
            </a:r>
            <a:r>
              <a:rPr lang="ru-RU" dirty="0" smtClean="0"/>
              <a:t>достаточно точно</a:t>
            </a:r>
            <a:r>
              <a:rPr lang="en-US" dirty="0" smtClean="0"/>
              <a:t>”</a:t>
            </a:r>
            <a:r>
              <a:rPr lang="ru-RU" dirty="0" smtClean="0"/>
              <a:t>, кстати</a:t>
            </a:r>
            <a:r>
              <a:rPr lang="en-US" dirty="0" smtClean="0"/>
              <a:t>?</a:t>
            </a:r>
          </a:p>
          <a:p>
            <a:r>
              <a:rPr lang="ru-RU" dirty="0" smtClean="0"/>
              <a:t>И внезапно</a:t>
            </a:r>
            <a:r>
              <a:rPr lang="en-US" dirty="0" smtClean="0"/>
              <a:t>…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Picture 4" descr="1018324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956" y="1200151"/>
            <a:ext cx="2888396" cy="156262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60</a:t>
            </a:fld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sz="3500" dirty="0" smtClean="0"/>
          </a:p>
          <a:p>
            <a:pPr algn="ctr">
              <a:buNone/>
            </a:pPr>
            <a:r>
              <a:rPr lang="ru-RU" sz="8800" dirty="0" smtClean="0"/>
              <a:t>Вопросы</a:t>
            </a:r>
            <a:r>
              <a:rPr lang="en-US" sz="8800" dirty="0" smtClean="0"/>
              <a:t> etc?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t.me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@</a:t>
            </a:r>
            <a:r>
              <a:rPr lang="en-US" dirty="0" err="1" smtClean="0">
                <a:solidFill>
                  <a:srgbClr val="FF0000"/>
                </a:solidFill>
              </a:rPr>
              <a:t>shodanium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,,,^.,.^,,,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2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Точность </a:t>
            </a:r>
            <a:r>
              <a:rPr lang="ru-RU" b="1" dirty="0" smtClean="0"/>
              <a:t>данных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float, 32</a:t>
            </a:r>
            <a:r>
              <a:rPr lang="ru-RU" dirty="0" smtClean="0"/>
              <a:t> бита</a:t>
            </a:r>
            <a:r>
              <a:rPr lang="en-US" dirty="0" smtClean="0"/>
              <a:t>,</a:t>
            </a:r>
            <a:r>
              <a:rPr lang="ru-RU" dirty="0" smtClean="0"/>
              <a:t> однако мантисса</a:t>
            </a:r>
            <a:r>
              <a:rPr lang="en-US" dirty="0" smtClean="0"/>
              <a:t> 23 </a:t>
            </a:r>
            <a:r>
              <a:rPr lang="ru-RU" dirty="0" smtClean="0"/>
              <a:t>бита (вроде)</a:t>
            </a:r>
            <a:endParaRPr lang="en-US" dirty="0" smtClean="0"/>
          </a:p>
          <a:p>
            <a:r>
              <a:rPr lang="ru-RU" dirty="0" smtClean="0"/>
              <a:t>Невероятно</a:t>
            </a:r>
            <a:r>
              <a:rPr lang="en-US" dirty="0" smtClean="0"/>
              <a:t>, </a:t>
            </a:r>
            <a:r>
              <a:rPr lang="ru-RU" dirty="0" smtClean="0"/>
              <a:t>но </a:t>
            </a:r>
            <a:r>
              <a:rPr lang="en-US" dirty="0" smtClean="0"/>
              <a:t>16M + 1 == 16M!</a:t>
            </a:r>
          </a:p>
          <a:p>
            <a:endParaRPr lang="ru-RU" dirty="0" smtClean="0"/>
          </a:p>
          <a:p>
            <a:r>
              <a:rPr lang="ru-RU" dirty="0" smtClean="0"/>
              <a:t>На экваторе </a:t>
            </a:r>
            <a:r>
              <a:rPr lang="en-US" dirty="0" smtClean="0"/>
              <a:t>~40M</a:t>
            </a:r>
            <a:r>
              <a:rPr lang="ru-RU" dirty="0" smtClean="0"/>
              <a:t> метров</a:t>
            </a:r>
            <a:r>
              <a:rPr lang="en-US" dirty="0" smtClean="0"/>
              <a:t> =&gt; </a:t>
            </a:r>
            <a:r>
              <a:rPr lang="en-US" b="1" dirty="0" smtClean="0">
                <a:solidFill>
                  <a:srgbClr val="FF0000"/>
                </a:solidFill>
              </a:rPr>
              <a:t>~2.5</a:t>
            </a:r>
            <a:r>
              <a:rPr lang="ru-RU" b="1" dirty="0" smtClean="0">
                <a:solidFill>
                  <a:srgbClr val="FF0000"/>
                </a:solidFill>
              </a:rPr>
              <a:t> метра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ru-RU" dirty="0" smtClean="0">
              <a:sym typeface="Wingdings" panose="05000000000000000000" pitchFamily="2" charset="2"/>
            </a:endParaRPr>
          </a:p>
          <a:p>
            <a:r>
              <a:rPr lang="ru-RU" dirty="0" smtClean="0"/>
              <a:t>В наших северных широтах меньше, конечно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Вот, есть </a:t>
            </a:r>
            <a:r>
              <a:rPr lang="ru-RU" i="1" dirty="0" smtClean="0"/>
              <a:t>предел</a:t>
            </a:r>
            <a:r>
              <a:rPr lang="ru-RU" dirty="0" smtClean="0"/>
              <a:t> точности, выше </a:t>
            </a:r>
            <a:r>
              <a:rPr lang="ru-RU" i="1" dirty="0" smtClean="0"/>
              <a:t>не нужно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Точность </a:t>
            </a:r>
            <a:r>
              <a:rPr lang="ru-RU" b="1" dirty="0" smtClean="0"/>
              <a:t>алгоритма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Haversine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ru-RU" dirty="0" smtClean="0"/>
              <a:t>Простой, </a:t>
            </a:r>
            <a:r>
              <a:rPr lang="en-US" dirty="0" smtClean="0"/>
              <a:t>“</a:t>
            </a:r>
            <a:r>
              <a:rPr lang="ru-RU" dirty="0" smtClean="0"/>
              <a:t>быстрый</a:t>
            </a:r>
            <a:r>
              <a:rPr lang="en-US" dirty="0" smtClean="0"/>
              <a:t>”</a:t>
            </a:r>
            <a:r>
              <a:rPr lang="ru-RU" dirty="0" smtClean="0"/>
              <a:t> (нет), всеми </a:t>
            </a:r>
            <a:r>
              <a:rPr lang="en-US" dirty="0" smtClean="0"/>
              <a:t>“</a:t>
            </a:r>
            <a:r>
              <a:rPr lang="ru-RU" dirty="0" smtClean="0"/>
              <a:t>любимый</a:t>
            </a:r>
            <a:r>
              <a:rPr lang="en-US" dirty="0" smtClean="0"/>
              <a:t>”</a:t>
            </a:r>
            <a:endParaRPr lang="ru-RU" dirty="0" smtClean="0"/>
          </a:p>
          <a:p>
            <a:pPr lvl="1"/>
            <a:r>
              <a:rPr lang="ru-RU" dirty="0" smtClean="0"/>
              <a:t>Кстати, не фамилия, а </a:t>
            </a:r>
            <a:r>
              <a:rPr lang="en-US" dirty="0" smtClean="0"/>
              <a:t>((1 - cos(x))/</a:t>
            </a:r>
            <a:r>
              <a:rPr lang="en-US" dirty="0" smtClean="0"/>
              <a:t>2), “</a:t>
            </a:r>
            <a:r>
              <a:rPr lang="ru-RU" dirty="0" err="1" smtClean="0"/>
              <a:t>гаверсинус</a:t>
            </a:r>
            <a:r>
              <a:rPr lang="en-US" dirty="0" smtClean="0"/>
              <a:t>”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…</a:t>
            </a:r>
            <a:r>
              <a:rPr lang="ru-RU" b="1" dirty="0" smtClean="0">
                <a:solidFill>
                  <a:srgbClr val="00B050"/>
                </a:solidFill>
              </a:rPr>
              <a:t>Неизвестный Недостижимый Идеал</a:t>
            </a:r>
            <a:r>
              <a:rPr lang="en-US" b="1" dirty="0" smtClean="0">
                <a:solidFill>
                  <a:srgbClr val="00B050"/>
                </a:solidFill>
              </a:rPr>
              <a:t>…</a:t>
            </a:r>
          </a:p>
          <a:p>
            <a:pPr lvl="1"/>
            <a:r>
              <a:rPr lang="ru-RU" dirty="0" smtClean="0"/>
              <a:t>Нам хотелось бы куда-то сюда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Vincenty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Сложный, медленный (очень), точный (очень)</a:t>
            </a:r>
          </a:p>
          <a:p>
            <a:pPr lvl="1"/>
            <a:r>
              <a:rPr lang="ru-RU" dirty="0" smtClean="0"/>
              <a:t>Итеративный, и </a:t>
            </a:r>
            <a:r>
              <a:rPr lang="ru-RU" dirty="0" err="1" smtClean="0"/>
              <a:t>фейлит</a:t>
            </a:r>
            <a:r>
              <a:rPr lang="ru-RU" dirty="0" smtClean="0"/>
              <a:t> на антиподах</a:t>
            </a:r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36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побежали, и я побежал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а вот </a:t>
            </a:r>
            <a:r>
              <a:rPr lang="en-US" b="1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haversine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(</a:t>
            </a:r>
            <a:r>
              <a:rPr lang="ru-R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и Земля, кстати, круглая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D =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6384000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dlat2 =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0.5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(lat1 - lat2);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dlon2 =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0.5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(lon1 - lon2);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 =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(dlat2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795E26"/>
                </a:solidFill>
                <a:latin typeface="Consolas" panose="020B0609020204030204" pitchFamily="49" charset="0"/>
              </a:rPr>
              <a:t>cos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(lat1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(lat2) *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(dlon2));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 =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asin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(a)));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)(D * 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742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</TotalTime>
  <Words>1828</Words>
  <Application>Microsoft Office PowerPoint</Application>
  <PresentationFormat>Экран (16:9)</PresentationFormat>
  <Paragraphs>391</Paragraphs>
  <Slides>61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6" baseType="lpstr">
      <vt:lpstr>Arial</vt:lpstr>
      <vt:lpstr>Calibri</vt:lpstr>
      <vt:lpstr>Consolas</vt:lpstr>
      <vt:lpstr>Wingdings</vt:lpstr>
      <vt:lpstr>Тема Office</vt:lpstr>
      <vt:lpstr>Самый лучший GEODIST() к западу от Рио-Гранде</vt:lpstr>
      <vt:lpstr>Кто здесь?</vt:lpstr>
      <vt:lpstr>Про что щаз?</vt:lpstr>
      <vt:lpstr>Собственно, GEODIST() </vt:lpstr>
      <vt:lpstr>Презентация PowerPoint</vt:lpstr>
      <vt:lpstr>Сверхточно не будет – и не надо</vt:lpstr>
      <vt:lpstr>Точность данных</vt:lpstr>
      <vt:lpstr>Точность алгоритма</vt:lpstr>
      <vt:lpstr>Все побежали, и я побежал</vt:lpstr>
      <vt:lpstr>Все побежали, и я побежал</vt:lpstr>
      <vt:lpstr>Обычное решение, обычные беды</vt:lpstr>
      <vt:lpstr>Ellipsoid model</vt:lpstr>
      <vt:lpstr>Внезапно, ReverseVincenty!</vt:lpstr>
      <vt:lpstr>Flat ellipsoid model</vt:lpstr>
      <vt:lpstr>Презентация PowerPoint</vt:lpstr>
      <vt:lpstr>Flat ellipsoid model</vt:lpstr>
      <vt:lpstr>Flat ellipsoid model</vt:lpstr>
      <vt:lpstr>Flat ellipsoid model</vt:lpstr>
      <vt:lpstr>(flat) ellipsoid VS haversine</vt:lpstr>
      <vt:lpstr>Плохие новости…</vt:lpstr>
      <vt:lpstr>Про точность и методологию, кст</vt:lpstr>
      <vt:lpstr>Есть и хорошие новости!</vt:lpstr>
      <vt:lpstr>Техника древних #1!</vt:lpstr>
      <vt:lpstr>Техника древних #1!</vt:lpstr>
      <vt:lpstr>Техника древних #1!</vt:lpstr>
      <vt:lpstr>Кажись, стало прямо хорошо!</vt:lpstr>
      <vt:lpstr>,,,^.,.^,,,</vt:lpstr>
      <vt:lpstr>Техника древних #2!</vt:lpstr>
      <vt:lpstr>Oppa-80286-style</vt:lpstr>
      <vt:lpstr>Техника древних #3!</vt:lpstr>
      <vt:lpstr>Oppa-80386-style</vt:lpstr>
      <vt:lpstr>Презентация PowerPoint</vt:lpstr>
      <vt:lpstr>float FastCos(float x)</vt:lpstr>
      <vt:lpstr>Ну мы прям ваще!</vt:lpstr>
      <vt:lpstr>Flat ellipsoid model</vt:lpstr>
      <vt:lpstr>Flat ellipsoid model</vt:lpstr>
      <vt:lpstr>Техника древних #4!</vt:lpstr>
      <vt:lpstr>Читерить – так оптом!</vt:lpstr>
      <vt:lpstr>Итого, (super) fast path!</vt:lpstr>
      <vt:lpstr>Презентация PowerPoint</vt:lpstr>
      <vt:lpstr>Расходимся или доделаем? </vt:lpstr>
      <vt:lpstr>Чему мы уже научились сегодня?</vt:lpstr>
      <vt:lpstr>И снова седая ночь</vt:lpstr>
      <vt:lpstr>Не тут-то было</vt:lpstr>
      <vt:lpstr>Ок, анализируем беду</vt:lpstr>
      <vt:lpstr>Ок, анализируем беду</vt:lpstr>
      <vt:lpstr>Техника древних #5!</vt:lpstr>
      <vt:lpstr>Приближать – наше всё</vt:lpstr>
      <vt:lpstr>Презентация PowerPoint</vt:lpstr>
      <vt:lpstr>Что вышло</vt:lpstr>
      <vt:lpstr>Что вышло</vt:lpstr>
      <vt:lpstr>Что вышло</vt:lpstr>
      <vt:lpstr>Что вышло – ах, обман!!!</vt:lpstr>
      <vt:lpstr>Презентация PowerPoint</vt:lpstr>
      <vt:lpstr>Обещанные Техники Древних</vt:lpstr>
      <vt:lpstr>Тi шутеж штоле!?</vt:lpstr>
      <vt:lpstr>Презентация PowerPoint</vt:lpstr>
      <vt:lpstr>И ещё капля философии</vt:lpstr>
      <vt:lpstr>Мериться-то таки будем?!</vt:lpstr>
      <vt:lpstr>Презентация PowerPoint</vt:lpstr>
      <vt:lpstr>,,,^.,.^,,,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Анна</dc:creator>
  <cp:lastModifiedBy>shodan</cp:lastModifiedBy>
  <cp:revision>166</cp:revision>
  <dcterms:created xsi:type="dcterms:W3CDTF">2018-05-31T09:54:56Z</dcterms:created>
  <dcterms:modified xsi:type="dcterms:W3CDTF">2019-06-24T03:32:51Z</dcterms:modified>
</cp:coreProperties>
</file>